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3.xml" ContentType="application/vnd.openxmlformats-officedocument.themeOverride+xml"/>
  <Override PartName="/ppt/notesSlides/notesSlide2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4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5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31"/>
  </p:notesMasterIdLst>
  <p:sldIdLst>
    <p:sldId id="268" r:id="rId3"/>
    <p:sldId id="257" r:id="rId4"/>
    <p:sldId id="313" r:id="rId5"/>
    <p:sldId id="256" r:id="rId6"/>
    <p:sldId id="258" r:id="rId7"/>
    <p:sldId id="315" r:id="rId8"/>
    <p:sldId id="314" r:id="rId9"/>
    <p:sldId id="316" r:id="rId10"/>
    <p:sldId id="318" r:id="rId11"/>
    <p:sldId id="317" r:id="rId12"/>
    <p:sldId id="261" r:id="rId13"/>
    <p:sldId id="279" r:id="rId14"/>
    <p:sldId id="262" r:id="rId15"/>
    <p:sldId id="319" r:id="rId16"/>
    <p:sldId id="320" r:id="rId17"/>
    <p:sldId id="321" r:id="rId18"/>
    <p:sldId id="322" r:id="rId19"/>
    <p:sldId id="272" r:id="rId20"/>
    <p:sldId id="264" r:id="rId21"/>
    <p:sldId id="323" r:id="rId22"/>
    <p:sldId id="324" r:id="rId23"/>
    <p:sldId id="325" r:id="rId24"/>
    <p:sldId id="326" r:id="rId25"/>
    <p:sldId id="327" r:id="rId26"/>
    <p:sldId id="289" r:id="rId27"/>
    <p:sldId id="276" r:id="rId28"/>
    <p:sldId id="328" r:id="rId29"/>
    <p:sldId id="312" r:id="rId30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2"/>
      <p:bold r:id="rId33"/>
      <p:italic r:id="rId34"/>
      <p:boldItalic r:id="rId35"/>
    </p:embeddedFont>
    <p:embeddedFont>
      <p:font typeface="Arimo" panose="020B0604020202020204" charset="0"/>
      <p:regular r:id="rId36"/>
      <p:bold r:id="rId37"/>
      <p:italic r:id="rId38"/>
      <p:boldItalic r:id="rId39"/>
    </p:embeddedFont>
    <p:embeddedFont>
      <p:font typeface="Bebas Neue" panose="020B0606020202050201" pitchFamily="34" charset="0"/>
      <p:regular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Proxima Nova Semibold" panose="020B0604020202020204" charset="0"/>
      <p:regular r:id="rId45"/>
      <p:bold r:id="rId46"/>
      <p:boldItalic r:id="rId47"/>
    </p:embeddedFont>
    <p:embeddedFont>
      <p:font typeface="Roboto Condensed Light" panose="02000000000000000000" pitchFamily="2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9CC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5E665B-43F3-41CB-9B23-09CF41E0382A}">
  <a:tblStyle styleId="{485E665B-43F3-41CB-9B23-09CF41E038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Data%20Analytics\Documents\Data%20Analytics\01.%20Excel\Proyecto%202\Tabla%20pasteleria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Data%20Analytics\Documents\Data%20Analytics\01.%20Excel\Proyecto%202\Tabla%20pasteleri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Data%20Analytics\Documents\Data%20Analytics\01.%20Excel\Proyecto%202\Tabla%20pasteleria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ta%20Analytics\Documents\Data%20Analytics\01.%20Excel\Proyecto%202\Tabla%20pasteleri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ta%20Analytics\Documents\Data%20Analytics\01.%20Excel\Proyecto%202\Tabla%20pasteleri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ta%20Analytics\Documents\Data%20Analytics\01.%20Excel\Proyecto%202\Tabla%20pasteleri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ta%20Analytics\Documents\Data%20Analytics\01.%20Excel\Proyecto%202\Tabla%20pasteleri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ta%20Analytics\Documents\Data%20Analytics\01.%20Excel\Proyecto%202\Tabla%20pasteleri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Data%20Analytics\Documents\Data%20Analytics\01.%20Excel\Proyecto%202\Tabla%20pasteleria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Data%20Analytics\Documents\Data%20Analytics\01.%20Excel\Proyecto%202\Tabla%20pasteleri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[Tabla pasteleria.xlsx]Análisis!Resumen por tienda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Tiendas</a:t>
            </a:r>
            <a:r>
              <a:rPr lang="es-MX" baseline="0"/>
              <a:t> que generan mas ventas</a:t>
            </a:r>
            <a:endParaRPr lang="es-MX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5.5555276791376795E-3"/>
              <c:y val="-3.72128396192154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2.7777777777777828E-2"/>
              <c:y val="-2.77777777777777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2.5000000000000001E-2"/>
              <c:y val="-3.24074074074074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5.5555555555555558E-3"/>
              <c:y val="-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5.5555276791376795E-3"/>
              <c:y val="-3.72128396192154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5.5555555555555558E-3"/>
              <c:y val="-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7777777777777828E-2"/>
              <c:y val="-2.77777777777777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5000000000000001E-2"/>
              <c:y val="-3.24074074074074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5.5555276791376795E-3"/>
              <c:y val="-3.72128396192154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dLbl>
          <c:idx val="0"/>
          <c:layout>
            <c:manualLayout>
              <c:x val="5.5555555555555558E-3"/>
              <c:y val="-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7777777777777828E-2"/>
              <c:y val="-2.77777777777777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  <a:sp3d/>
        </c:spPr>
        <c:dLbl>
          <c:idx val="0"/>
          <c:layout>
            <c:manualLayout>
              <c:x val="2.5000000000000001E-2"/>
              <c:y val="-3.240740740740748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solidFill>
          <a:srgbClr val="FFFFFF">
            <a:lumMod val="95000"/>
          </a:srgbClr>
        </a:solidFill>
        <a:ln>
          <a:noFill/>
        </a:ln>
        <a:effectLst/>
        <a:sp3d/>
      </c:spPr>
    </c:sideWall>
    <c:backWall>
      <c:thickness val="0"/>
      <c:spPr>
        <a:solidFill>
          <a:srgbClr val="FFFFFF">
            <a:lumMod val="95000"/>
          </a:srgbClr>
        </a:solidFill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Análisis!$B$12</c:f>
              <c:strCache>
                <c:ptCount val="1"/>
                <c:pt idx="0">
                  <c:v>Facturación.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A39-4066-A46D-B233E2ACEC9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9A39-4066-A46D-B233E2ACEC97}"/>
              </c:ext>
            </c:extLst>
          </c:dPt>
          <c:dLbls>
            <c:dLbl>
              <c:idx val="0"/>
              <c:layout>
                <c:manualLayout>
                  <c:x val="5.5555276791376795E-3"/>
                  <c:y val="-3.72128396192154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39-4066-A46D-B233E2ACEC97}"/>
                </c:ext>
              </c:extLst>
            </c:dLbl>
            <c:dLbl>
              <c:idx val="1"/>
              <c:layout>
                <c:manualLayout>
                  <c:x val="5.5555555555555558E-3"/>
                  <c:y val="-1.38888888888888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39-4066-A46D-B233E2ACEC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Análisis!$A$13:$A$15</c:f>
              <c:strCache>
                <c:ptCount val="2"/>
                <c:pt idx="0">
                  <c:v>Lyon</c:v>
                </c:pt>
                <c:pt idx="1">
                  <c:v>Marsella</c:v>
                </c:pt>
              </c:strCache>
            </c:strRef>
          </c:cat>
          <c:val>
            <c:numRef>
              <c:f>Análisis!$B$13:$B$15</c:f>
              <c:numCache>
                <c:formatCode>"$"#,##0.00</c:formatCode>
                <c:ptCount val="2"/>
                <c:pt idx="0">
                  <c:v>30876</c:v>
                </c:pt>
                <c:pt idx="1">
                  <c:v>32333.5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39-4066-A46D-B233E2ACEC97}"/>
            </c:ext>
          </c:extLst>
        </c:ser>
        <c:ser>
          <c:idx val="1"/>
          <c:order val="1"/>
          <c:tx>
            <c:strRef>
              <c:f>Análisis!$C$12</c:f>
              <c:strCache>
                <c:ptCount val="1"/>
                <c:pt idx="0">
                  <c:v>Cantidades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9A39-4066-A46D-B233E2ACEC97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9A39-4066-A46D-B233E2ACEC97}"/>
              </c:ext>
            </c:extLst>
          </c:dPt>
          <c:dLbls>
            <c:dLbl>
              <c:idx val="0"/>
              <c:layout>
                <c:manualLayout>
                  <c:x val="2.7777777777777828E-2"/>
                  <c:y val="-2.77777777777777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39-4066-A46D-B233E2ACEC97}"/>
                </c:ext>
              </c:extLst>
            </c:dLbl>
            <c:dLbl>
              <c:idx val="1"/>
              <c:layout>
                <c:manualLayout>
                  <c:x val="2.5000000000000001E-2"/>
                  <c:y val="-3.24074074074074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A39-4066-A46D-B233E2ACEC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Análisis!$A$13:$A$15</c:f>
              <c:strCache>
                <c:ptCount val="2"/>
                <c:pt idx="0">
                  <c:v>Lyon</c:v>
                </c:pt>
                <c:pt idx="1">
                  <c:v>Marsella</c:v>
                </c:pt>
              </c:strCache>
            </c:strRef>
          </c:cat>
          <c:val>
            <c:numRef>
              <c:f>Análisis!$C$13:$C$15</c:f>
              <c:numCache>
                <c:formatCode>General</c:formatCode>
                <c:ptCount val="2"/>
                <c:pt idx="0">
                  <c:v>7810</c:v>
                </c:pt>
                <c:pt idx="1">
                  <c:v>6560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A39-4066-A46D-B233E2ACEC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63954751"/>
        <c:axId val="463951871"/>
        <c:axId val="0"/>
      </c:bar3DChart>
      <c:catAx>
        <c:axId val="463954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63951871"/>
        <c:crosses val="autoZero"/>
        <c:auto val="1"/>
        <c:lblAlgn val="ctr"/>
        <c:lblOffset val="100"/>
        <c:noMultiLvlLbl val="0"/>
      </c:catAx>
      <c:valAx>
        <c:axId val="463951871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crossAx val="463954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[Tabla pasteleria.xlsx]Análisis!Prod. mas facturan</c:name>
    <c:fmtId val="1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Análisis!$J$45</c:f>
              <c:strCache>
                <c:ptCount val="1"/>
                <c:pt idx="0">
                  <c:v>Ventas totales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Análisis!$I$46:$I$51</c:f>
              <c:strCache>
                <c:ptCount val="5"/>
                <c:pt idx="0">
                  <c:v>Formule Sandwich</c:v>
                </c:pt>
                <c:pt idx="1">
                  <c:v>Traiteur</c:v>
                </c:pt>
                <c:pt idx="2">
                  <c:v>Gd Kouign Amann</c:v>
                </c:pt>
                <c:pt idx="3">
                  <c:v>Sandwich Complet</c:v>
                </c:pt>
                <c:pt idx="4">
                  <c:v>Gd Nantais</c:v>
                </c:pt>
              </c:strCache>
            </c:strRef>
          </c:cat>
          <c:val>
            <c:numRef>
              <c:f>Análisis!$J$46:$J$51</c:f>
              <c:numCache>
                <c:formatCode>General</c:formatCode>
                <c:ptCount val="5"/>
                <c:pt idx="0">
                  <c:v>19175</c:v>
                </c:pt>
                <c:pt idx="1">
                  <c:v>5457.5</c:v>
                </c:pt>
                <c:pt idx="2">
                  <c:v>3975</c:v>
                </c:pt>
                <c:pt idx="3">
                  <c:v>3555</c:v>
                </c:pt>
                <c:pt idx="4">
                  <c:v>3080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DC-4EF0-998D-E1EBE58CA780}"/>
            </c:ext>
          </c:extLst>
        </c:ser>
        <c:ser>
          <c:idx val="1"/>
          <c:order val="1"/>
          <c:tx>
            <c:strRef>
              <c:f>Análisis!$K$45</c:f>
              <c:strCache>
                <c:ptCount val="1"/>
                <c:pt idx="0">
                  <c:v>Cantidades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Análisis!$I$46:$I$51</c:f>
              <c:strCache>
                <c:ptCount val="5"/>
                <c:pt idx="0">
                  <c:v>Formule Sandwich</c:v>
                </c:pt>
                <c:pt idx="1">
                  <c:v>Traiteur</c:v>
                </c:pt>
                <c:pt idx="2">
                  <c:v>Gd Kouign Amann</c:v>
                </c:pt>
                <c:pt idx="3">
                  <c:v>Sandwich Complet</c:v>
                </c:pt>
                <c:pt idx="4">
                  <c:v>Gd Nantais</c:v>
                </c:pt>
              </c:strCache>
            </c:strRef>
          </c:cat>
          <c:val>
            <c:numRef>
              <c:f>Análisis!$K$46:$K$51</c:f>
              <c:numCache>
                <c:formatCode>General</c:formatCode>
                <c:ptCount val="5"/>
                <c:pt idx="0">
                  <c:v>2950</c:v>
                </c:pt>
                <c:pt idx="1">
                  <c:v>440</c:v>
                </c:pt>
                <c:pt idx="2">
                  <c:v>530</c:v>
                </c:pt>
                <c:pt idx="3">
                  <c:v>790</c:v>
                </c:pt>
                <c:pt idx="4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DC-4EF0-998D-E1EBE58CA7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573470143"/>
        <c:axId val="1573461503"/>
      </c:barChart>
      <c:catAx>
        <c:axId val="15734701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73461503"/>
        <c:crosses val="autoZero"/>
        <c:auto val="1"/>
        <c:lblAlgn val="ctr"/>
        <c:lblOffset val="100"/>
        <c:noMultiLvlLbl val="0"/>
      </c:catAx>
      <c:valAx>
        <c:axId val="15734615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73470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s-MX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s-MX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rPr>
              <a:t>Ventas totales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s-MX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effectLst/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0"/>
                  <c:y val="5.79530525515542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451307664278757"/>
                      <c:h val="0.1240774855128776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67AE-452F-AFE6-AAED4421FB7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Análisis!$E$14:$E$15</c:f>
              <c:strCache>
                <c:ptCount val="2"/>
                <c:pt idx="0">
                  <c:v>Facturación</c:v>
                </c:pt>
                <c:pt idx="1">
                  <c:v>Cantidad</c:v>
                </c:pt>
              </c:strCache>
            </c:strRef>
          </c:cat>
          <c:val>
            <c:numRef>
              <c:f>Análisis!$F$14:$F$15</c:f>
              <c:numCache>
                <c:formatCode>General</c:formatCode>
                <c:ptCount val="2"/>
                <c:pt idx="0" formatCode="&quot;$&quot;#,##0.00">
                  <c:v>63209.5</c:v>
                </c:pt>
                <c:pt idx="1">
                  <c:v>14370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AE-452F-AFE6-AAED4421FB7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463977791"/>
        <c:axId val="463986911"/>
      </c:barChart>
      <c:catAx>
        <c:axId val="46397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s-MX"/>
          </a:p>
        </c:txPr>
        <c:crossAx val="463986911"/>
        <c:crosses val="autoZero"/>
        <c:auto val="1"/>
        <c:lblAlgn val="ctr"/>
        <c:lblOffset val="100"/>
        <c:noMultiLvlLbl val="0"/>
      </c:catAx>
      <c:valAx>
        <c:axId val="463986911"/>
        <c:scaling>
          <c:orientation val="minMax"/>
        </c:scaling>
        <c:delete val="1"/>
        <c:axPos val="l"/>
        <c:numFmt formatCode="&quot;$&quot;#,##0.00" sourceLinked="1"/>
        <c:majorTickMark val="none"/>
        <c:minorTickMark val="none"/>
        <c:tickLblPos val="nextTo"/>
        <c:crossAx val="463977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s-MX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[Tabla pasteleria.xlsx]Análisis!Prod. mas vendidos por Q</c:name>
    <c:fmtId val="17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9.1476091476091481E-2"/>
              <c:y val="0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9.1476091476091481E-2"/>
              <c:y val="0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9.1476091476091481E-2"/>
              <c:y val="0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lang="en-US"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Análisis!$B$19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194-4B40-B32B-1B909536FB04}"/>
              </c:ext>
            </c:extLst>
          </c:dPt>
          <c:dLbls>
            <c:dLbl>
              <c:idx val="3"/>
              <c:layout>
                <c:manualLayout>
                  <c:x val="-9.1476091476091481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MX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7194-4B40-B32B-1B909536FB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lang="en-US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multiLvlStrRef>
              <c:f>Análisis!$A$20:$A$30</c:f>
              <c:multiLvlStrCache>
                <c:ptCount val="8"/>
                <c:lvl>
                  <c:pt idx="0">
                    <c:v>Formule Sandwich</c:v>
                  </c:pt>
                  <c:pt idx="1">
                    <c:v>Traditional Baguette</c:v>
                  </c:pt>
                  <c:pt idx="2">
                    <c:v>Croissant</c:v>
                  </c:pt>
                  <c:pt idx="3">
                    <c:v>Cafe Ou Eau</c:v>
                  </c:pt>
                  <c:pt idx="4">
                    <c:v>Formule Sandwich</c:v>
                  </c:pt>
                  <c:pt idx="5">
                    <c:v>Croissant</c:v>
                  </c:pt>
                  <c:pt idx="6">
                    <c:v>Traditional Baguette</c:v>
                  </c:pt>
                  <c:pt idx="7">
                    <c:v>Sandwich Complet</c:v>
                  </c:pt>
                </c:lvl>
                <c:lvl>
                  <c:pt idx="0">
                    <c:v>Marsella</c:v>
                  </c:pt>
                  <c:pt idx="3">
                    <c:v>Lyon</c:v>
                  </c:pt>
                </c:lvl>
              </c:multiLvlStrCache>
            </c:multiLvlStrRef>
          </c:cat>
          <c:val>
            <c:numRef>
              <c:f>Análisis!$B$20:$B$30</c:f>
              <c:numCache>
                <c:formatCode>General</c:formatCode>
                <c:ptCount val="8"/>
                <c:pt idx="0">
                  <c:v>1420</c:v>
                </c:pt>
                <c:pt idx="1">
                  <c:v>870</c:v>
                </c:pt>
                <c:pt idx="2">
                  <c:v>710</c:v>
                </c:pt>
                <c:pt idx="3">
                  <c:v>2000</c:v>
                </c:pt>
                <c:pt idx="4">
                  <c:v>1530</c:v>
                </c:pt>
                <c:pt idx="5">
                  <c:v>450</c:v>
                </c:pt>
                <c:pt idx="6">
                  <c:v>450</c:v>
                </c:pt>
                <c:pt idx="7">
                  <c:v>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94-4B40-B32B-1B909536FB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3982111"/>
        <c:axId val="463983071"/>
      </c:barChart>
      <c:catAx>
        <c:axId val="4639821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63983071"/>
        <c:crosses val="autoZero"/>
        <c:auto val="1"/>
        <c:lblAlgn val="ctr"/>
        <c:lblOffset val="100"/>
        <c:noMultiLvlLbl val="0"/>
      </c:catAx>
      <c:valAx>
        <c:axId val="463983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63982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s-MX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[Tabla pasteleria.xlsx]Análisis!Prod. menos vendidos por Q</c:name>
    <c:fmtId val="1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Análisis!$B$34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Análisis!$A$35:$A$47</c:f>
              <c:multiLvlStrCache>
                <c:ptCount val="10"/>
                <c:lvl>
                  <c:pt idx="0">
                    <c:v>Tarte Fraise 6P</c:v>
                  </c:pt>
                  <c:pt idx="1">
                    <c:v>Buche 4Pers</c:v>
                  </c:pt>
                  <c:pt idx="2">
                    <c:v>Tarte Fruits 4P</c:v>
                  </c:pt>
                  <c:pt idx="3">
                    <c:v>Buche 6Pers</c:v>
                  </c:pt>
                  <c:pt idx="4">
                    <c:v>Buche 8Pers</c:v>
                  </c:pt>
                  <c:pt idx="5">
                    <c:v>Galette 8 Pers</c:v>
                  </c:pt>
                  <c:pt idx="6">
                    <c:v>Gal Pomme 6P</c:v>
                  </c:pt>
                  <c:pt idx="7">
                    <c:v>Gal Frangipane 4P</c:v>
                  </c:pt>
                  <c:pt idx="8">
                    <c:v>Galette 8 Pers</c:v>
                  </c:pt>
                  <c:pt idx="9">
                    <c:v>Divers Boulangerie</c:v>
                  </c:pt>
                </c:lvl>
                <c:lvl>
                  <c:pt idx="0">
                    <c:v>Lyon</c:v>
                  </c:pt>
                  <c:pt idx="6">
                    <c:v>Marsella</c:v>
                  </c:pt>
                </c:lvl>
              </c:multiLvlStrCache>
            </c:multiLvlStrRef>
          </c:cat>
          <c:val>
            <c:numRef>
              <c:f>Análisis!$B$35:$B$47</c:f>
              <c:numCache>
                <c:formatCode>General</c:formatCode>
                <c:ptCount val="10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10</c:v>
                </c:pt>
                <c:pt idx="6">
                  <c:v>20</c:v>
                </c:pt>
                <c:pt idx="7">
                  <c:v>20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F-4A2B-8E1A-5B7C240136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09488015"/>
        <c:axId val="509483215"/>
      </c:barChart>
      <c:catAx>
        <c:axId val="5094880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9483215"/>
        <c:crosses val="autoZero"/>
        <c:auto val="1"/>
        <c:lblAlgn val="ctr"/>
        <c:lblOffset val="100"/>
        <c:noMultiLvlLbl val="0"/>
      </c:catAx>
      <c:valAx>
        <c:axId val="509483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948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2">
        <a:lumMod val="75000"/>
      </a:schemeClr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[Tabla pasteleria.xlsx]Análisis!Prod. mas vendidos x $</c:name>
    <c:fmtId val="1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Análisis!$B$51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Análisis!$A$52:$A$60</c:f>
              <c:multiLvlStrCache>
                <c:ptCount val="6"/>
                <c:lvl>
                  <c:pt idx="0">
                    <c:v>Formule Sandwich</c:v>
                  </c:pt>
                  <c:pt idx="1">
                    <c:v>Sandwich Complet</c:v>
                  </c:pt>
                  <c:pt idx="2">
                    <c:v>Traiteur</c:v>
                  </c:pt>
                  <c:pt idx="3">
                    <c:v>Formule Sandwich</c:v>
                  </c:pt>
                  <c:pt idx="4">
                    <c:v>Gd Kouign Amann</c:v>
                  </c:pt>
                  <c:pt idx="5">
                    <c:v>Traiteur</c:v>
                  </c:pt>
                </c:lvl>
                <c:lvl>
                  <c:pt idx="0">
                    <c:v>Lyon</c:v>
                  </c:pt>
                  <c:pt idx="3">
                    <c:v>Marsella</c:v>
                  </c:pt>
                </c:lvl>
              </c:multiLvlStrCache>
            </c:multiLvlStrRef>
          </c:cat>
          <c:val>
            <c:numRef>
              <c:f>Análisis!$B$52:$B$60</c:f>
              <c:numCache>
                <c:formatCode>"$"#,##0.00</c:formatCode>
                <c:ptCount val="6"/>
                <c:pt idx="0">
                  <c:v>9945</c:v>
                </c:pt>
                <c:pt idx="1">
                  <c:v>2025</c:v>
                </c:pt>
                <c:pt idx="2">
                  <c:v>3191</c:v>
                </c:pt>
                <c:pt idx="3">
                  <c:v>9230</c:v>
                </c:pt>
                <c:pt idx="4">
                  <c:v>2550</c:v>
                </c:pt>
                <c:pt idx="5">
                  <c:v>2266.5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F7-4CCD-9123-E805AB86D06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61730191"/>
        <c:axId val="761742191"/>
      </c:barChart>
      <c:catAx>
        <c:axId val="7617301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761742191"/>
        <c:crosses val="autoZero"/>
        <c:auto val="1"/>
        <c:lblAlgn val="ctr"/>
        <c:lblOffset val="100"/>
        <c:noMultiLvlLbl val="0"/>
      </c:catAx>
      <c:valAx>
        <c:axId val="761742191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crossAx val="761730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[Tabla pasteleria.xlsx]Análisis!Prod. menos vendidos x $</c:name>
    <c:fmtId val="1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Análisis!$E$19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Análisis!$D$20:$D$29</c:f>
              <c:multiLvlStrCache>
                <c:ptCount val="7"/>
                <c:lvl>
                  <c:pt idx="0">
                    <c:v>Tarte Fruits 4P</c:v>
                  </c:pt>
                  <c:pt idx="1">
                    <c:v>Sand Jb Emmental</c:v>
                  </c:pt>
                  <c:pt idx="2">
                    <c:v>Pt Nantais</c:v>
                  </c:pt>
                  <c:pt idx="3">
                    <c:v>Galette 8 Pers</c:v>
                  </c:pt>
                  <c:pt idx="4">
                    <c:v>Kouign Amann</c:v>
                  </c:pt>
                  <c:pt idx="5">
                    <c:v>Galette 8 Pers</c:v>
                  </c:pt>
                  <c:pt idx="6">
                    <c:v>Gal Frangipane 4P</c:v>
                  </c:pt>
                </c:lvl>
                <c:lvl>
                  <c:pt idx="0">
                    <c:v>Lyon</c:v>
                  </c:pt>
                  <c:pt idx="4">
                    <c:v>Marsella</c:v>
                  </c:pt>
                </c:lvl>
              </c:multiLvlStrCache>
            </c:multiLvlStrRef>
          </c:cat>
          <c:val>
            <c:numRef>
              <c:f>Análisis!$E$20:$E$29</c:f>
              <c:numCache>
                <c:formatCode>General</c:formatCode>
                <c:ptCount val="7"/>
                <c:pt idx="0">
                  <c:v>180</c:v>
                </c:pt>
                <c:pt idx="1">
                  <c:v>175</c:v>
                </c:pt>
                <c:pt idx="2">
                  <c:v>180</c:v>
                </c:pt>
                <c:pt idx="3">
                  <c:v>160</c:v>
                </c:pt>
                <c:pt idx="4">
                  <c:v>168</c:v>
                </c:pt>
                <c:pt idx="5">
                  <c:v>160</c:v>
                </c:pt>
                <c:pt idx="6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0B-4CE8-AC00-FD28FC6899F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761719631"/>
        <c:axId val="761726351"/>
      </c:barChart>
      <c:catAx>
        <c:axId val="7617196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761726351"/>
        <c:crosses val="autoZero"/>
        <c:auto val="1"/>
        <c:lblAlgn val="ctr"/>
        <c:lblOffset val="100"/>
        <c:noMultiLvlLbl val="0"/>
      </c:catAx>
      <c:valAx>
        <c:axId val="761726351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61719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[Tabla pasteleria.xlsx]Análisis!Resumen por horas</c:name>
    <c:fmtId val="2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Análisis!$E$34</c:f>
              <c:strCache>
                <c:ptCount val="1"/>
                <c:pt idx="0">
                  <c:v>Ventas totales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Análisis!$D$35:$D$46</c:f>
              <c:strCache>
                <c:ptCount val="11"/>
                <c:pt idx="0">
                  <c:v>08 a. m.</c:v>
                </c:pt>
                <c:pt idx="1">
                  <c:v>09 a. m.</c:v>
                </c:pt>
                <c:pt idx="2">
                  <c:v>10 a. m.</c:v>
                </c:pt>
                <c:pt idx="3">
                  <c:v>11 a. m.</c:v>
                </c:pt>
                <c:pt idx="4">
                  <c:v>12 p. m.</c:v>
                </c:pt>
                <c:pt idx="5">
                  <c:v>01 p. m.</c:v>
                </c:pt>
                <c:pt idx="6">
                  <c:v>02 p. m.</c:v>
                </c:pt>
                <c:pt idx="7">
                  <c:v>04 p. m.</c:v>
                </c:pt>
                <c:pt idx="8">
                  <c:v>05 p. m.</c:v>
                </c:pt>
                <c:pt idx="9">
                  <c:v>06 p. m.</c:v>
                </c:pt>
                <c:pt idx="10">
                  <c:v>07 p. m.</c:v>
                </c:pt>
              </c:strCache>
            </c:strRef>
          </c:cat>
          <c:val>
            <c:numRef>
              <c:f>Análisis!$E$35:$E$46</c:f>
              <c:numCache>
                <c:formatCode>"$"#,##0</c:formatCode>
                <c:ptCount val="11"/>
                <c:pt idx="0">
                  <c:v>4232</c:v>
                </c:pt>
                <c:pt idx="1">
                  <c:v>7201.5</c:v>
                </c:pt>
                <c:pt idx="2">
                  <c:v>10248</c:v>
                </c:pt>
                <c:pt idx="3">
                  <c:v>11445</c:v>
                </c:pt>
                <c:pt idx="4">
                  <c:v>17302</c:v>
                </c:pt>
                <c:pt idx="5">
                  <c:v>6410</c:v>
                </c:pt>
                <c:pt idx="6">
                  <c:v>455</c:v>
                </c:pt>
                <c:pt idx="7">
                  <c:v>2683</c:v>
                </c:pt>
                <c:pt idx="8">
                  <c:v>1312</c:v>
                </c:pt>
                <c:pt idx="9">
                  <c:v>1386</c:v>
                </c:pt>
                <c:pt idx="10">
                  <c:v>535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BC-4AB7-984D-2ACB7506CECA}"/>
            </c:ext>
          </c:extLst>
        </c:ser>
        <c:ser>
          <c:idx val="1"/>
          <c:order val="1"/>
          <c:tx>
            <c:strRef>
              <c:f>Análisis!$F$34</c:f>
              <c:strCache>
                <c:ptCount val="1"/>
                <c:pt idx="0">
                  <c:v>Cantidades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Análisis!$D$35:$D$46</c:f>
              <c:strCache>
                <c:ptCount val="11"/>
                <c:pt idx="0">
                  <c:v>08 a. m.</c:v>
                </c:pt>
                <c:pt idx="1">
                  <c:v>09 a. m.</c:v>
                </c:pt>
                <c:pt idx="2">
                  <c:v>10 a. m.</c:v>
                </c:pt>
                <c:pt idx="3">
                  <c:v>11 a. m.</c:v>
                </c:pt>
                <c:pt idx="4">
                  <c:v>12 p. m.</c:v>
                </c:pt>
                <c:pt idx="5">
                  <c:v>01 p. m.</c:v>
                </c:pt>
                <c:pt idx="6">
                  <c:v>02 p. m.</c:v>
                </c:pt>
                <c:pt idx="7">
                  <c:v>04 p. m.</c:v>
                </c:pt>
                <c:pt idx="8">
                  <c:v>05 p. m.</c:v>
                </c:pt>
                <c:pt idx="9">
                  <c:v>06 p. m.</c:v>
                </c:pt>
                <c:pt idx="10">
                  <c:v>07 p. m.</c:v>
                </c:pt>
              </c:strCache>
            </c:strRef>
          </c:cat>
          <c:val>
            <c:numRef>
              <c:f>Análisis!$F$35:$F$46</c:f>
              <c:numCache>
                <c:formatCode>General</c:formatCode>
                <c:ptCount val="11"/>
                <c:pt idx="0">
                  <c:v>1150</c:v>
                </c:pt>
                <c:pt idx="1">
                  <c:v>2930</c:v>
                </c:pt>
                <c:pt idx="2">
                  <c:v>3370</c:v>
                </c:pt>
                <c:pt idx="3">
                  <c:v>1820</c:v>
                </c:pt>
                <c:pt idx="4">
                  <c:v>2680</c:v>
                </c:pt>
                <c:pt idx="5">
                  <c:v>910</c:v>
                </c:pt>
                <c:pt idx="6">
                  <c:v>70</c:v>
                </c:pt>
                <c:pt idx="7">
                  <c:v>590</c:v>
                </c:pt>
                <c:pt idx="8">
                  <c:v>510</c:v>
                </c:pt>
                <c:pt idx="9">
                  <c:v>280</c:v>
                </c:pt>
                <c:pt idx="1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BC-4AB7-984D-2ACB7506CE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31764591"/>
        <c:axId val="731770831"/>
      </c:barChart>
      <c:catAx>
        <c:axId val="731764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731770831"/>
        <c:crosses val="autoZero"/>
        <c:auto val="1"/>
        <c:lblAlgn val="ctr"/>
        <c:lblOffset val="100"/>
        <c:noMultiLvlLbl val="0"/>
      </c:catAx>
      <c:valAx>
        <c:axId val="731770831"/>
        <c:scaling>
          <c:orientation val="minMax"/>
        </c:scaling>
        <c:delete val="1"/>
        <c:axPos val="l"/>
        <c:numFmt formatCode="&quot;$&quot;#,##0" sourceLinked="1"/>
        <c:majorTickMark val="none"/>
        <c:minorTickMark val="none"/>
        <c:tickLblPos val="nextTo"/>
        <c:crossAx val="731764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[Tabla pasteleria.xlsx]Análisis!Resumen por mes</c:name>
    <c:fmtId val="2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Resumen de ventas del año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6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6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6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Análisis!$E$50</c:f>
              <c:strCache>
                <c:ptCount val="1"/>
                <c:pt idx="0">
                  <c:v>Facturación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Análisis!$D$51:$D$63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Análisis!$E$51:$E$63</c:f>
              <c:numCache>
                <c:formatCode>"$"#,##0</c:formatCode>
                <c:ptCount val="12"/>
                <c:pt idx="0">
                  <c:v>3905</c:v>
                </c:pt>
                <c:pt idx="1">
                  <c:v>3645</c:v>
                </c:pt>
                <c:pt idx="2">
                  <c:v>3787</c:v>
                </c:pt>
                <c:pt idx="3">
                  <c:v>4910</c:v>
                </c:pt>
                <c:pt idx="4">
                  <c:v>5080</c:v>
                </c:pt>
                <c:pt idx="5">
                  <c:v>7570</c:v>
                </c:pt>
                <c:pt idx="6">
                  <c:v>7330</c:v>
                </c:pt>
                <c:pt idx="7">
                  <c:v>6275</c:v>
                </c:pt>
                <c:pt idx="8">
                  <c:v>4897</c:v>
                </c:pt>
                <c:pt idx="9">
                  <c:v>5606</c:v>
                </c:pt>
                <c:pt idx="10">
                  <c:v>4998</c:v>
                </c:pt>
                <c:pt idx="11">
                  <c:v>5206.5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F-4353-BC67-CCB982A17612}"/>
            </c:ext>
          </c:extLst>
        </c:ser>
        <c:ser>
          <c:idx val="1"/>
          <c:order val="1"/>
          <c:tx>
            <c:strRef>
              <c:f>Análisis!$F$50</c:f>
              <c:strCache>
                <c:ptCount val="1"/>
                <c:pt idx="0">
                  <c:v>Cantidades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Análisis!$D$51:$D$63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Análisis!$F$51:$F$63</c:f>
              <c:numCache>
                <c:formatCode>General</c:formatCode>
                <c:ptCount val="12"/>
                <c:pt idx="0">
                  <c:v>640</c:v>
                </c:pt>
                <c:pt idx="1">
                  <c:v>560</c:v>
                </c:pt>
                <c:pt idx="2">
                  <c:v>830</c:v>
                </c:pt>
                <c:pt idx="3">
                  <c:v>680</c:v>
                </c:pt>
                <c:pt idx="4">
                  <c:v>620</c:v>
                </c:pt>
                <c:pt idx="5">
                  <c:v>2860</c:v>
                </c:pt>
                <c:pt idx="6">
                  <c:v>1620</c:v>
                </c:pt>
                <c:pt idx="7">
                  <c:v>1340</c:v>
                </c:pt>
                <c:pt idx="8">
                  <c:v>1120</c:v>
                </c:pt>
                <c:pt idx="9">
                  <c:v>2190</c:v>
                </c:pt>
                <c:pt idx="10">
                  <c:v>1510</c:v>
                </c:pt>
                <c:pt idx="11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8F-4353-BC67-CCB982A176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3944671"/>
        <c:axId val="463941311"/>
      </c:barChart>
      <c:lineChart>
        <c:grouping val="stacked"/>
        <c:varyColors val="0"/>
        <c:ser>
          <c:idx val="2"/>
          <c:order val="2"/>
          <c:tx>
            <c:strRef>
              <c:f>Análisis!$G$50</c:f>
              <c:strCache>
                <c:ptCount val="1"/>
                <c:pt idx="0">
                  <c:v>Ratio V/C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Análisis!$D$51:$D$63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Análisis!$G$51:$G$63</c:f>
              <c:numCache>
                <c:formatCode>0.00</c:formatCode>
                <c:ptCount val="12"/>
                <c:pt idx="0">
                  <c:v>6.1015625</c:v>
                </c:pt>
                <c:pt idx="1">
                  <c:v>6.5089285714285712</c:v>
                </c:pt>
                <c:pt idx="2">
                  <c:v>4.5626506024096383</c:v>
                </c:pt>
                <c:pt idx="3">
                  <c:v>7.2205882352941178</c:v>
                </c:pt>
                <c:pt idx="4">
                  <c:v>8.193548387096774</c:v>
                </c:pt>
                <c:pt idx="5">
                  <c:v>2.6468531468531467</c:v>
                </c:pt>
                <c:pt idx="6">
                  <c:v>4.5246913580246915</c:v>
                </c:pt>
                <c:pt idx="7">
                  <c:v>4.6828358208955221</c:v>
                </c:pt>
                <c:pt idx="8">
                  <c:v>4.3723214285714285</c:v>
                </c:pt>
                <c:pt idx="9">
                  <c:v>2.5598173515981735</c:v>
                </c:pt>
                <c:pt idx="10">
                  <c:v>3.3099337748344371</c:v>
                </c:pt>
                <c:pt idx="11">
                  <c:v>13.016249999999999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B8F-4353-BC67-CCB982A176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3972031"/>
        <c:axId val="463970111"/>
      </c:lineChart>
      <c:catAx>
        <c:axId val="463944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63941311"/>
        <c:crosses val="autoZero"/>
        <c:auto val="1"/>
        <c:lblAlgn val="ctr"/>
        <c:lblOffset val="100"/>
        <c:noMultiLvlLbl val="0"/>
      </c:catAx>
      <c:valAx>
        <c:axId val="463941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Facturación / Cantidad</a:t>
                </a:r>
              </a:p>
            </c:rich>
          </c:tx>
          <c:layout>
            <c:manualLayout>
              <c:xMode val="edge"/>
              <c:yMode val="edge"/>
              <c:x val="3.0554051911268584E-2"/>
              <c:y val="0.214051129795647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63944671"/>
        <c:crosses val="autoZero"/>
        <c:crossBetween val="between"/>
      </c:valAx>
      <c:valAx>
        <c:axId val="46397011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Porcentaje</a:t>
                </a:r>
              </a:p>
            </c:rich>
          </c:tx>
          <c:layout>
            <c:manualLayout>
              <c:xMode val="edge"/>
              <c:yMode val="edge"/>
              <c:x val="0.93060052818922956"/>
              <c:y val="0.33128208490316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63972031"/>
        <c:crosses val="max"/>
        <c:crossBetween val="between"/>
      </c:valAx>
      <c:catAx>
        <c:axId val="4639720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6397011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[Tabla pasteleria.xlsx]Análisis!Prod. menos facturan</c:name>
    <c:fmtId val="12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Análisis!$J$19</c:f>
              <c:strCache>
                <c:ptCount val="1"/>
                <c:pt idx="0">
                  <c:v>Suma de Venta 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Análisis!$I$20:$I$25</c:f>
              <c:strCache>
                <c:ptCount val="5"/>
                <c:pt idx="0">
                  <c:v>Kouign Amann</c:v>
                </c:pt>
                <c:pt idx="1">
                  <c:v>Pt Nantais</c:v>
                </c:pt>
                <c:pt idx="2">
                  <c:v>Divers Boulangerie</c:v>
                </c:pt>
                <c:pt idx="3">
                  <c:v>Gal Pomme 6P</c:v>
                </c:pt>
                <c:pt idx="4">
                  <c:v>Tartelette Fraise</c:v>
                </c:pt>
              </c:strCache>
            </c:strRef>
          </c:cat>
          <c:val>
            <c:numRef>
              <c:f>Análisis!$J$20:$J$25</c:f>
              <c:numCache>
                <c:formatCode>General</c:formatCode>
                <c:ptCount val="5"/>
                <c:pt idx="0">
                  <c:v>168</c:v>
                </c:pt>
                <c:pt idx="1">
                  <c:v>180</c:v>
                </c:pt>
                <c:pt idx="2">
                  <c:v>210</c:v>
                </c:pt>
                <c:pt idx="3">
                  <c:v>240</c:v>
                </c:pt>
                <c:pt idx="4">
                  <c:v>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5B-47D5-B431-1855CE74DD49}"/>
            </c:ext>
          </c:extLst>
        </c:ser>
        <c:ser>
          <c:idx val="1"/>
          <c:order val="1"/>
          <c:tx>
            <c:strRef>
              <c:f>Análisis!$K$19</c:f>
              <c:strCache>
                <c:ptCount val="1"/>
                <c:pt idx="0">
                  <c:v>Suma de Cantidad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Análisis!$I$20:$I$25</c:f>
              <c:strCache>
                <c:ptCount val="5"/>
                <c:pt idx="0">
                  <c:v>Kouign Amann</c:v>
                </c:pt>
                <c:pt idx="1">
                  <c:v>Pt Nantais</c:v>
                </c:pt>
                <c:pt idx="2">
                  <c:v>Divers Boulangerie</c:v>
                </c:pt>
                <c:pt idx="3">
                  <c:v>Gal Pomme 6P</c:v>
                </c:pt>
                <c:pt idx="4">
                  <c:v>Tartelette Fraise</c:v>
                </c:pt>
              </c:strCache>
            </c:strRef>
          </c:cat>
          <c:val>
            <c:numRef>
              <c:f>Análisis!$K$20:$K$25</c:f>
              <c:numCache>
                <c:formatCode>General</c:formatCode>
                <c:ptCount val="5"/>
                <c:pt idx="0">
                  <c:v>80</c:v>
                </c:pt>
                <c:pt idx="1">
                  <c:v>60</c:v>
                </c:pt>
                <c:pt idx="2">
                  <c:v>10</c:v>
                </c:pt>
                <c:pt idx="3">
                  <c:v>20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5B-47D5-B431-1855CE74DD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573456223"/>
        <c:axId val="1573475423"/>
      </c:barChart>
      <c:catAx>
        <c:axId val="15734562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73475423"/>
        <c:crosses val="autoZero"/>
        <c:auto val="1"/>
        <c:lblAlgn val="ctr"/>
        <c:lblOffset val="100"/>
        <c:noMultiLvlLbl val="0"/>
      </c:catAx>
      <c:valAx>
        <c:axId val="15734754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573456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f5e6061853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f5e6061853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267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e6061853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e6061853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f5e77e654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f5e77e654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5e77e6543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5e77e6543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f5e77e654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f5e77e654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986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f5e77e654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f5e77e654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422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f5e77e654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f5e77e654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83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f5e77e6543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f5e77e6543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615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f5e77e6543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f5e77e6543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5e77e654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5e77e654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5e77e654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5e77e654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843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5e77e654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5e77e654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373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5e77e654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5e77e654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69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5e77e654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5e77e654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496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5e77e6543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5e77e6543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257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f610c39dd6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f610c39dd6_1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f5e77e6543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f5e77e6543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f5e77e6543_0_1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f5e77e6543_0_1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33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" name="Google Shape;10511;gf61a32cbe2_0_19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2" name="Google Shape;10512;gf61a32cbe2_0_19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5e606185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5e606185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050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5e77e6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5e77e6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954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745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5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61a32cbe2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61a32cbe2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07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5562600" y="2988175"/>
            <a:ext cx="2867100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>
            <a:off x="4474125" y="1495425"/>
            <a:ext cx="39555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 hasCustomPrompt="1"/>
          </p:nvPr>
        </p:nvSpPr>
        <p:spPr>
          <a:xfrm>
            <a:off x="1146851" y="2167525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"/>
          </p:nvPr>
        </p:nvSpPr>
        <p:spPr>
          <a:xfrm>
            <a:off x="714350" y="3611525"/>
            <a:ext cx="19287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title" idx="2" hasCustomPrompt="1"/>
          </p:nvPr>
        </p:nvSpPr>
        <p:spPr>
          <a:xfrm>
            <a:off x="3075717" y="2950750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3"/>
          </p:nvPr>
        </p:nvSpPr>
        <p:spPr>
          <a:xfrm>
            <a:off x="2643217" y="1480100"/>
            <a:ext cx="19287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4" hasCustomPrompt="1"/>
          </p:nvPr>
        </p:nvSpPr>
        <p:spPr>
          <a:xfrm>
            <a:off x="5004584" y="2167525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5"/>
          </p:nvPr>
        </p:nvSpPr>
        <p:spPr>
          <a:xfrm>
            <a:off x="4572083" y="3611525"/>
            <a:ext cx="19287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6" hasCustomPrompt="1"/>
          </p:nvPr>
        </p:nvSpPr>
        <p:spPr>
          <a:xfrm>
            <a:off x="6933451" y="2950750"/>
            <a:ext cx="11271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7"/>
          </p:nvPr>
        </p:nvSpPr>
        <p:spPr>
          <a:xfrm>
            <a:off x="6500950" y="1480100"/>
            <a:ext cx="19287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 idx="8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60" name="Google Shape;160;p2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5386200" cy="24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180" name="Google Shape;180;p2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714300" y="1259225"/>
            <a:ext cx="7715400" cy="3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14300" y="1971675"/>
            <a:ext cx="3857700" cy="23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3857700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384500" y="1404538"/>
            <a:ext cx="40452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50600" y="3073400"/>
            <a:ext cx="34146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1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1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36350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36350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/>
          </p:nvPr>
        </p:nvSpPr>
        <p:spPr>
          <a:xfrm>
            <a:off x="736350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736350" y="2122313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4"/>
          </p:nvPr>
        </p:nvSpPr>
        <p:spPr>
          <a:xfrm>
            <a:off x="6199188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6199200" y="2122312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7"/>
          </p:nvPr>
        </p:nvSpPr>
        <p:spPr>
          <a:xfrm>
            <a:off x="6199200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6199200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9"/>
          </p:nvPr>
        </p:nvSpPr>
        <p:spPr>
          <a:xfrm>
            <a:off x="3459563" y="3039975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3459563" y="3686788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14"/>
          </p:nvPr>
        </p:nvSpPr>
        <p:spPr>
          <a:xfrm>
            <a:off x="3459563" y="1475500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3459563" y="2122313"/>
            <a:ext cx="22305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5194325" y="3443524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5194325" y="4090330"/>
            <a:ext cx="2230500" cy="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 idx="2"/>
          </p:nvPr>
        </p:nvSpPr>
        <p:spPr>
          <a:xfrm>
            <a:off x="5194313" y="1158124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3"/>
          </p:nvPr>
        </p:nvSpPr>
        <p:spPr>
          <a:xfrm>
            <a:off x="5194325" y="1804929"/>
            <a:ext cx="2230500" cy="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 idx="4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5"/>
          </p:nvPr>
        </p:nvSpPr>
        <p:spPr>
          <a:xfrm>
            <a:off x="5194325" y="2300824"/>
            <a:ext cx="22305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6"/>
          </p:nvPr>
        </p:nvSpPr>
        <p:spPr>
          <a:xfrm>
            <a:off x="5194325" y="2947643"/>
            <a:ext cx="2230500" cy="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6" name="Google Shape;136;p1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58" r:id="rId7"/>
    <p:sldLayoutId id="2147483663" r:id="rId8"/>
    <p:sldLayoutId id="2147483665" r:id="rId9"/>
    <p:sldLayoutId id="2147483666" r:id="rId10"/>
    <p:sldLayoutId id="2147483668" r:id="rId11"/>
    <p:sldLayoutId id="2147483672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.jpg"/><Relationship Id="rId7" Type="http://schemas.openxmlformats.org/officeDocument/2006/relationships/slide" Target="slide1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5" Type="http://schemas.openxmlformats.org/officeDocument/2006/relationships/slide" Target="slide1.xml"/><Relationship Id="rId4" Type="http://schemas.openxmlformats.org/officeDocument/2006/relationships/slide" Target="slide4.xml"/><Relationship Id="rId9" Type="http://schemas.openxmlformats.org/officeDocument/2006/relationships/slide" Target="slide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package" Target="../embeddings/Microsoft_Excel_Worksheet6.xlsx"/><Relationship Id="rId7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.xml"/><Relationship Id="rId5" Type="http://schemas.openxmlformats.org/officeDocument/2006/relationships/slide" Target="slide4.xml"/><Relationship Id="rId10" Type="http://schemas.openxmlformats.org/officeDocument/2006/relationships/slide" Target="slide25.xml"/><Relationship Id="rId4" Type="http://schemas.openxmlformats.org/officeDocument/2006/relationships/image" Target="../media/image9.emf"/><Relationship Id="rId9" Type="http://schemas.openxmlformats.org/officeDocument/2006/relationships/slide" Target="slide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chart" Target="../charts/chart1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12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11" Type="http://schemas.openxmlformats.org/officeDocument/2006/relationships/package" Target="../embeddings/Microsoft_Excel_Worksheet8.xlsx"/><Relationship Id="rId5" Type="http://schemas.openxmlformats.org/officeDocument/2006/relationships/slide" Target="slide11.xml"/><Relationship Id="rId10" Type="http://schemas.openxmlformats.org/officeDocument/2006/relationships/image" Target="../media/image11.emf"/><Relationship Id="rId4" Type="http://schemas.openxmlformats.org/officeDocument/2006/relationships/slide" Target="slide1.xml"/><Relationship Id="rId9" Type="http://schemas.openxmlformats.org/officeDocument/2006/relationships/package" Target="../embeddings/Microsoft_Excel_Worksheet7.xlsx"/><Relationship Id="rId1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.jpeg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1.xml"/><Relationship Id="rId4" Type="http://schemas.openxmlformats.org/officeDocument/2006/relationships/slide" Target="slide4.xml"/><Relationship Id="rId9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package" Target="../embeddings/Microsoft_Excel_Worksheet10.xlsx"/><Relationship Id="rId3" Type="http://schemas.openxmlformats.org/officeDocument/2006/relationships/slide" Target="slide4.xml"/><Relationship Id="rId7" Type="http://schemas.openxmlformats.org/officeDocument/2006/relationships/slide" Target="slide18.xml"/><Relationship Id="rId12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11" Type="http://schemas.openxmlformats.org/officeDocument/2006/relationships/image" Target="../media/image13.emf"/><Relationship Id="rId5" Type="http://schemas.openxmlformats.org/officeDocument/2006/relationships/slide" Target="slide11.xml"/><Relationship Id="rId10" Type="http://schemas.openxmlformats.org/officeDocument/2006/relationships/package" Target="../embeddings/Microsoft_Excel_Worksheet9.xlsx"/><Relationship Id="rId4" Type="http://schemas.openxmlformats.org/officeDocument/2006/relationships/slide" Target="slide1.xml"/><Relationship Id="rId9" Type="http://schemas.openxmlformats.org/officeDocument/2006/relationships/chart" Target="../charts/chart3.xml"/><Relationship Id="rId1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chart" Target="../charts/chart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11" Type="http://schemas.openxmlformats.org/officeDocument/2006/relationships/package" Target="../embeddings/Microsoft_Excel_Worksheet12.xlsx"/><Relationship Id="rId5" Type="http://schemas.openxmlformats.org/officeDocument/2006/relationships/slide" Target="slide11.xml"/><Relationship Id="rId10" Type="http://schemas.openxmlformats.org/officeDocument/2006/relationships/image" Target="../media/image15.emf"/><Relationship Id="rId4" Type="http://schemas.openxmlformats.org/officeDocument/2006/relationships/slide" Target="slide1.xml"/><Relationship Id="rId9" Type="http://schemas.openxmlformats.org/officeDocument/2006/relationships/package" Target="../embeddings/Microsoft_Excel_Worksheet11.xlsx"/><Relationship Id="rId14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11" Type="http://schemas.openxmlformats.org/officeDocument/2006/relationships/chart" Target="../charts/chart7.xml"/><Relationship Id="rId5" Type="http://schemas.openxmlformats.org/officeDocument/2006/relationships/slide" Target="slide11.xml"/><Relationship Id="rId10" Type="http://schemas.openxmlformats.org/officeDocument/2006/relationships/image" Target="../media/image17.emf"/><Relationship Id="rId4" Type="http://schemas.openxmlformats.org/officeDocument/2006/relationships/slide" Target="slide1.xml"/><Relationship Id="rId9" Type="http://schemas.openxmlformats.org/officeDocument/2006/relationships/package" Target="../embeddings/Microsoft_Excel_Worksheet13.xlsx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11" Type="http://schemas.openxmlformats.org/officeDocument/2006/relationships/chart" Target="../charts/chart8.xml"/><Relationship Id="rId5" Type="http://schemas.openxmlformats.org/officeDocument/2006/relationships/slide" Target="slide11.xml"/><Relationship Id="rId10" Type="http://schemas.openxmlformats.org/officeDocument/2006/relationships/image" Target="../media/image18.emf"/><Relationship Id="rId4" Type="http://schemas.openxmlformats.org/officeDocument/2006/relationships/slide" Target="slide1.xml"/><Relationship Id="rId9" Type="http://schemas.openxmlformats.org/officeDocument/2006/relationships/package" Target="../embeddings/Microsoft_Excel_Worksheet14.xls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package" Target="../embeddings/Microsoft_Excel_Worksheet16.xlsx"/><Relationship Id="rId3" Type="http://schemas.openxmlformats.org/officeDocument/2006/relationships/slide" Target="slide4.xml"/><Relationship Id="rId7" Type="http://schemas.openxmlformats.org/officeDocument/2006/relationships/slide" Target="slide18.xml"/><Relationship Id="rId12" Type="http://schemas.openxmlformats.org/officeDocument/2006/relationships/chart" Target="../charts/chart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11" Type="http://schemas.openxmlformats.org/officeDocument/2006/relationships/chart" Target="../charts/chart9.xml"/><Relationship Id="rId5" Type="http://schemas.openxmlformats.org/officeDocument/2006/relationships/slide" Target="slide11.xml"/><Relationship Id="rId10" Type="http://schemas.openxmlformats.org/officeDocument/2006/relationships/image" Target="../media/image19.emf"/><Relationship Id="rId4" Type="http://schemas.openxmlformats.org/officeDocument/2006/relationships/slide" Target="slide1.xml"/><Relationship Id="rId9" Type="http://schemas.openxmlformats.org/officeDocument/2006/relationships/package" Target="../embeddings/Microsoft_Excel_Worksheet15.xlsx"/><Relationship Id="rId1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package" Target="../embeddings/Microsoft_Excel_Worksheet.xlsx"/><Relationship Id="rId7" Type="http://schemas.openxmlformats.org/officeDocument/2006/relationships/slide" Target="slid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.xml"/><Relationship Id="rId5" Type="http://schemas.openxmlformats.org/officeDocument/2006/relationships/slide" Target="slide4.xml"/><Relationship Id="rId10" Type="http://schemas.openxmlformats.org/officeDocument/2006/relationships/slide" Target="slide25.xml"/><Relationship Id="rId4" Type="http://schemas.openxmlformats.org/officeDocument/2006/relationships/image" Target="../media/image3.emf"/><Relationship Id="rId9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.xml"/><Relationship Id="rId5" Type="http://schemas.openxmlformats.org/officeDocument/2006/relationships/slide" Target="slide11.xml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package" Target="../embeddings/Microsoft_Excel_Worksheet1.xlsx"/><Relationship Id="rId7" Type="http://schemas.openxmlformats.org/officeDocument/2006/relationships/slide" Target="slide4.xml"/><Relationship Id="rId12" Type="http://schemas.openxmlformats.org/officeDocument/2006/relationships/slide" Target="slide2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11" Type="http://schemas.openxmlformats.org/officeDocument/2006/relationships/slide" Target="slide18.xml"/><Relationship Id="rId5" Type="http://schemas.openxmlformats.org/officeDocument/2006/relationships/package" Target="../embeddings/Microsoft_Excel_Worksheet2.xlsx"/><Relationship Id="rId10" Type="http://schemas.openxmlformats.org/officeDocument/2006/relationships/slide" Target="slide13.xml"/><Relationship Id="rId4" Type="http://schemas.openxmlformats.org/officeDocument/2006/relationships/image" Target="../media/image4.emf"/><Relationship Id="rId9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package" Target="../embeddings/Microsoft_Excel_Worksheet3.xlsx"/><Relationship Id="rId7" Type="http://schemas.openxmlformats.org/officeDocument/2006/relationships/slide" Target="slide4.xml"/><Relationship Id="rId12" Type="http://schemas.openxmlformats.org/officeDocument/2006/relationships/slide" Target="slide2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emf"/><Relationship Id="rId11" Type="http://schemas.openxmlformats.org/officeDocument/2006/relationships/slide" Target="slide18.xml"/><Relationship Id="rId5" Type="http://schemas.openxmlformats.org/officeDocument/2006/relationships/package" Target="../embeddings/Microsoft_Excel_Worksheet4.xlsx"/><Relationship Id="rId10" Type="http://schemas.openxmlformats.org/officeDocument/2006/relationships/slide" Target="slide13.xml"/><Relationship Id="rId4" Type="http://schemas.openxmlformats.org/officeDocument/2006/relationships/image" Target="../media/image6.emf"/><Relationship Id="rId9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package" Target="../embeddings/Microsoft_Excel_Worksheet5.xlsx"/><Relationship Id="rId7" Type="http://schemas.openxmlformats.org/officeDocument/2006/relationships/slide" Target="slide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.xml"/><Relationship Id="rId5" Type="http://schemas.openxmlformats.org/officeDocument/2006/relationships/slide" Target="slide4.xml"/><Relationship Id="rId10" Type="http://schemas.openxmlformats.org/officeDocument/2006/relationships/slide" Target="slide25.xml"/><Relationship Id="rId4" Type="http://schemas.openxmlformats.org/officeDocument/2006/relationships/image" Target="../media/image8.emf"/><Relationship Id="rId9" Type="http://schemas.openxmlformats.org/officeDocument/2006/relationships/slide" Target="slide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6"/>
          <p:cNvSpPr/>
          <p:nvPr/>
        </p:nvSpPr>
        <p:spPr>
          <a:xfrm>
            <a:off x="846238" y="3979142"/>
            <a:ext cx="2609762" cy="3469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Panadería Francesa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1055" name="Google Shape;1055;p46"/>
          <p:cNvSpPr/>
          <p:nvPr/>
        </p:nvSpPr>
        <p:spPr>
          <a:xfrm>
            <a:off x="1973163" y="27846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46"/>
          <p:cNvSpPr/>
          <p:nvPr/>
        </p:nvSpPr>
        <p:spPr>
          <a:xfrm>
            <a:off x="4951838" y="38718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6"/>
          <p:cNvSpPr/>
          <p:nvPr/>
        </p:nvSpPr>
        <p:spPr>
          <a:xfrm>
            <a:off x="4323201" y="41754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6"/>
          <p:cNvSpPr/>
          <p:nvPr/>
        </p:nvSpPr>
        <p:spPr>
          <a:xfrm rot="-1685758">
            <a:off x="4253003" y="33044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46"/>
          <p:cNvSpPr/>
          <p:nvPr/>
        </p:nvSpPr>
        <p:spPr>
          <a:xfrm>
            <a:off x="846238" y="256996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6"/>
          <p:cNvSpPr/>
          <p:nvPr/>
        </p:nvSpPr>
        <p:spPr>
          <a:xfrm rot="-1685758">
            <a:off x="746378" y="234898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46"/>
          <p:cNvSpPr/>
          <p:nvPr/>
        </p:nvSpPr>
        <p:spPr>
          <a:xfrm>
            <a:off x="1203076" y="2863005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46"/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63" name="Google Shape;1063;p4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4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903760B-DCBA-CB8D-A27D-1B0BE6A43E8D}"/>
              </a:ext>
            </a:extLst>
          </p:cNvPr>
          <p:cNvSpPr txBox="1"/>
          <p:nvPr/>
        </p:nvSpPr>
        <p:spPr>
          <a:xfrm>
            <a:off x="846238" y="1304118"/>
            <a:ext cx="457200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900" dirty="0">
                <a:solidFill>
                  <a:schemeClr val="lt2"/>
                </a:solidFill>
                <a:latin typeface="Bebas Neue" panose="020B0606020202050201" pitchFamily="34" charset="0"/>
              </a:rPr>
              <a:t>Segundo Proyecto en</a:t>
            </a:r>
          </a:p>
          <a:p>
            <a:r>
              <a:rPr lang="en" sz="4000" dirty="0">
                <a:solidFill>
                  <a:schemeClr val="accent6"/>
                </a:solidFill>
                <a:latin typeface="Bebas Neue" panose="020B0606020202050201" pitchFamily="34" charset="0"/>
              </a:rPr>
              <a:t>A</a:t>
            </a:r>
            <a:r>
              <a:rPr lang="es-MX" sz="4000" dirty="0">
                <a:solidFill>
                  <a:schemeClr val="accent6"/>
                </a:solidFill>
                <a:latin typeface="Bebas Neue" panose="020B0606020202050201" pitchFamily="34" charset="0"/>
              </a:rPr>
              <a:t>n</a:t>
            </a:r>
            <a:r>
              <a:rPr lang="en" sz="4000" dirty="0">
                <a:solidFill>
                  <a:schemeClr val="accent6"/>
                </a:solidFill>
                <a:latin typeface="Bebas Neue" panose="020B0606020202050201" pitchFamily="34" charset="0"/>
              </a:rPr>
              <a:t>alisis de Datos</a:t>
            </a:r>
            <a:endParaRPr lang="es-MX" sz="4000" dirty="0">
              <a:solidFill>
                <a:schemeClr val="accent6"/>
              </a:solidFill>
              <a:latin typeface="Bebas Neue" panose="020B0606020202050201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6015C51-CB60-CD50-D906-0CAF52B2ADFE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1066" name="Google Shape;1066;p46">
              <a:hlinkClick r:id="rId4" action="ppaction://hlinksldjump"/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1068" name="Google Shape;1068;p46"/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069" name="Google Shape;1069;p46"/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6"/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6"/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6"/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6"/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6"/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6"/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6"/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6"/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8" name="Google Shape;1078;p46">
              <a:hlinkClick r:id="rId4" action="ppaction://hlinksldjump"/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3E5C1A25-F7AD-D8BA-0F03-D796FABABFF2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5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8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F293CD13-A77F-957C-8DF6-268BA391F0F5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56F343AF-BE26-0458-6970-04D70BE8F765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20F26008-B333-9E52-BB66-ABB7C835BA4D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1066;p46">
              <a:hlinkClick r:id="rId9" action="ppaction://hlinksldjump"/>
              <a:extLst>
                <a:ext uri="{FF2B5EF4-FFF2-40B4-BE49-F238E27FC236}">
                  <a16:creationId xmlns:a16="http://schemas.microsoft.com/office/drawing/2014/main" id="{D632121F-8D70-9C08-A65C-AF3D66025E0E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del problema</a:t>
            </a:r>
            <a:endParaRPr dirty="0"/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746647" y="1160744"/>
            <a:ext cx="6218633" cy="60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MX" dirty="0"/>
              <a:t>Ahora sigue obtener la respuesta a preguntas que se nos plantea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356" name="Google Shape;356;p36"/>
          <p:cNvGrpSpPr/>
          <p:nvPr/>
        </p:nvGrpSpPr>
        <p:grpSpPr>
          <a:xfrm rot="5400000">
            <a:off x="7850351" y="3901519"/>
            <a:ext cx="612965" cy="612965"/>
            <a:chOff x="5208200" y="980975"/>
            <a:chExt cx="440475" cy="440475"/>
          </a:xfrm>
        </p:grpSpPr>
        <p:sp>
          <p:nvSpPr>
            <p:cNvPr id="357" name="Google Shape;357;p36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6"/>
          <p:cNvGrpSpPr/>
          <p:nvPr/>
        </p:nvGrpSpPr>
        <p:grpSpPr>
          <a:xfrm>
            <a:off x="6186897" y="4222786"/>
            <a:ext cx="695830" cy="243805"/>
            <a:chOff x="2271950" y="2722775"/>
            <a:chExt cx="575875" cy="201775"/>
          </a:xfrm>
        </p:grpSpPr>
        <p:sp>
          <p:nvSpPr>
            <p:cNvPr id="360" name="Google Shape;360;p3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6"/>
          <p:cNvSpPr/>
          <p:nvPr/>
        </p:nvSpPr>
        <p:spPr>
          <a:xfrm rot="7201932">
            <a:off x="8496977" y="433836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 rot="7198898">
            <a:off x="7219904" y="444628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 rot="7201932">
            <a:off x="8777235" y="472959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/>
          <p:nvPr/>
        </p:nvSpPr>
        <p:spPr>
          <a:xfrm>
            <a:off x="184067" y="3211051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3808159" y="3948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5887138" y="41159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-1685758">
            <a:off x="5627203" y="3918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959732-179F-F345-B168-F1163E0DFA4B}"/>
              </a:ext>
            </a:extLst>
          </p:cNvPr>
          <p:cNvSpPr txBox="1"/>
          <p:nvPr/>
        </p:nvSpPr>
        <p:spPr>
          <a:xfrm>
            <a:off x="769471" y="1847688"/>
            <a:ext cx="4479330" cy="13696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g. Meses con mayores ventas Q y $ </a:t>
            </a:r>
          </a:p>
          <a:p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Podemos notar que los meses con mayores ventas en $ son jun, jul y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ago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y en cuestión de Q son jun, jul y oct</a:t>
            </a:r>
          </a:p>
          <a:p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</a:t>
            </a:r>
          </a:p>
          <a:p>
            <a:r>
              <a:rPr lang="es-MX" dirty="0">
                <a:solidFill>
                  <a:schemeClr val="accent6"/>
                </a:solidFill>
              </a:rPr>
              <a:t>h. Meses con mayor ratio (precio unitario)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Los meses con mayor ratio son dic y </a:t>
            </a:r>
            <a:r>
              <a:rPr lang="es-MX" sz="1100" dirty="0" err="1">
                <a:solidFill>
                  <a:schemeClr val="tx1">
                    <a:lumMod val="95000"/>
                  </a:schemeClr>
                </a:solidFill>
              </a:rPr>
              <a:t>may</a:t>
            </a:r>
            <a:endParaRPr lang="fr-FR" sz="11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</a:t>
            </a:r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E08E71E6-E9F1-73D2-266A-A35F9DF05D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886594"/>
              </p:ext>
            </p:extLst>
          </p:nvPr>
        </p:nvGraphicFramePr>
        <p:xfrm>
          <a:off x="5697538" y="1643063"/>
          <a:ext cx="3328987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36862" imgH="2567806" progId="Excel.Sheet.12">
                  <p:embed/>
                </p:oleObj>
              </mc:Choice>
              <mc:Fallback>
                <p:oleObj name="Worksheet" r:id="rId3" imgW="4236862" imgH="25678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97538" y="1643063"/>
                        <a:ext cx="3328987" cy="20193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5F88DCF3-F644-5138-01FE-B4F58ED19F8C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12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A5CC78A6-C32A-3E8A-6918-FAB133BB4FB0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13" name="Google Shape;1068;p46">
              <a:extLst>
                <a:ext uri="{FF2B5EF4-FFF2-40B4-BE49-F238E27FC236}">
                  <a16:creationId xmlns:a16="http://schemas.microsoft.com/office/drawing/2014/main" id="{E2440037-8E4F-77B3-1214-FDD557B0F14D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20" name="Google Shape;1069;p46">
                <a:extLst>
                  <a:ext uri="{FF2B5EF4-FFF2-40B4-BE49-F238E27FC236}">
                    <a16:creationId xmlns:a16="http://schemas.microsoft.com/office/drawing/2014/main" id="{2EAAAF09-A668-A2AE-3FE3-66282AA3871A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70;p46">
                <a:extLst>
                  <a:ext uri="{FF2B5EF4-FFF2-40B4-BE49-F238E27FC236}">
                    <a16:creationId xmlns:a16="http://schemas.microsoft.com/office/drawing/2014/main" id="{4012DA54-4A9B-3E06-AB1D-A8AE1AC8629F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71;p46">
                <a:extLst>
                  <a:ext uri="{FF2B5EF4-FFF2-40B4-BE49-F238E27FC236}">
                    <a16:creationId xmlns:a16="http://schemas.microsoft.com/office/drawing/2014/main" id="{71671906-D74B-E3D6-28A4-6D6DA878A943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72;p46">
                <a:extLst>
                  <a:ext uri="{FF2B5EF4-FFF2-40B4-BE49-F238E27FC236}">
                    <a16:creationId xmlns:a16="http://schemas.microsoft.com/office/drawing/2014/main" id="{77C62FE6-8512-1B36-D4A7-7B5DD0DAFBD7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73;p46">
                <a:extLst>
                  <a:ext uri="{FF2B5EF4-FFF2-40B4-BE49-F238E27FC236}">
                    <a16:creationId xmlns:a16="http://schemas.microsoft.com/office/drawing/2014/main" id="{FF96B129-EA08-6224-7B89-D38E14485DEE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74;p46">
                <a:extLst>
                  <a:ext uri="{FF2B5EF4-FFF2-40B4-BE49-F238E27FC236}">
                    <a16:creationId xmlns:a16="http://schemas.microsoft.com/office/drawing/2014/main" id="{C246EDD2-7989-3A67-6A51-EBDFF97DE4BC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75;p46">
                <a:extLst>
                  <a:ext uri="{FF2B5EF4-FFF2-40B4-BE49-F238E27FC236}">
                    <a16:creationId xmlns:a16="http://schemas.microsoft.com/office/drawing/2014/main" id="{C2912583-9A31-B0EC-FAAD-07A708994834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76;p46">
                <a:extLst>
                  <a:ext uri="{FF2B5EF4-FFF2-40B4-BE49-F238E27FC236}">
                    <a16:creationId xmlns:a16="http://schemas.microsoft.com/office/drawing/2014/main" id="{26C17294-F39C-CAA6-BB0E-688F8E1B0D52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77;p46">
                <a:extLst>
                  <a:ext uri="{FF2B5EF4-FFF2-40B4-BE49-F238E27FC236}">
                    <a16:creationId xmlns:a16="http://schemas.microsoft.com/office/drawing/2014/main" id="{720A5721-DBA4-731C-4EFE-A1F84A33D54A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078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269C0C5D-E250-BC6F-8AF9-D9DB9628C4FC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1277F6F8-2A79-07C0-73BA-D11BA6163FC1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6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16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32A7F309-17E9-CD7D-68C5-7DB2F83093D7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E95BB552-09A1-1272-B717-1B2814D593D2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8" name="Google Shape;1066;p46">
              <a:hlinkClick r:id="rId9" action="ppaction://hlinksldjump"/>
              <a:extLst>
                <a:ext uri="{FF2B5EF4-FFF2-40B4-BE49-F238E27FC236}">
                  <a16:creationId xmlns:a16="http://schemas.microsoft.com/office/drawing/2014/main" id="{E9998609-2146-0A78-E29F-FBE3D6EB3F14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9" name="Google Shape;1066;p46">
              <a:hlinkClick r:id="rId10" action="ppaction://hlinksldjump"/>
              <a:extLst>
                <a:ext uri="{FF2B5EF4-FFF2-40B4-BE49-F238E27FC236}">
                  <a16:creationId xmlns:a16="http://schemas.microsoft.com/office/drawing/2014/main" id="{B9E11E2A-6D91-A1DD-5D63-FB72B1DD88C4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Google Shape;1062;p46">
            <a:extLst>
              <a:ext uri="{FF2B5EF4-FFF2-40B4-BE49-F238E27FC236}">
                <a16:creationId xmlns:a16="http://schemas.microsoft.com/office/drawing/2014/main" id="{79300CB1-6173-42F1-16AD-27187D12877C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86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4356000" y="1790000"/>
            <a:ext cx="4045200" cy="7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In</a:t>
            </a:r>
            <a:r>
              <a:rPr lang="en" sz="6800" dirty="0">
                <a:solidFill>
                  <a:schemeClr val="lt2"/>
                </a:solidFill>
              </a:rPr>
              <a:t>for</a:t>
            </a:r>
            <a:r>
              <a:rPr lang="en" sz="6800" dirty="0"/>
              <a:t>me</a:t>
            </a:r>
            <a:endParaRPr sz="6800"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4492575" y="2766722"/>
            <a:ext cx="4045200" cy="1173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Una vez que hemos obtenido las graficas, podremos obtener un informe para poder resumir las preguntas que resolvimos anteriormente</a:t>
            </a:r>
            <a:endParaRPr dirty="0"/>
          </a:p>
        </p:txBody>
      </p:sp>
      <p:sp>
        <p:nvSpPr>
          <p:cNvPr id="557" name="Google Shape;557;p39"/>
          <p:cNvSpPr/>
          <p:nvPr/>
        </p:nvSpPr>
        <p:spPr>
          <a:xfrm>
            <a:off x="4651513" y="1645880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9"/>
          <p:cNvSpPr/>
          <p:nvPr/>
        </p:nvSpPr>
        <p:spPr>
          <a:xfrm>
            <a:off x="5694800" y="41483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9"/>
          <p:cNvSpPr/>
          <p:nvPr/>
        </p:nvSpPr>
        <p:spPr>
          <a:xfrm rot="-1685758">
            <a:off x="4258316" y="9674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39"/>
          <p:cNvGrpSpPr/>
          <p:nvPr/>
        </p:nvGrpSpPr>
        <p:grpSpPr>
          <a:xfrm>
            <a:off x="1042425" y="956984"/>
            <a:ext cx="3107245" cy="3299166"/>
            <a:chOff x="299357" y="956975"/>
            <a:chExt cx="3107245" cy="3299166"/>
          </a:xfrm>
        </p:grpSpPr>
        <p:grpSp>
          <p:nvGrpSpPr>
            <p:cNvPr id="561" name="Google Shape;561;p39"/>
            <p:cNvGrpSpPr/>
            <p:nvPr/>
          </p:nvGrpSpPr>
          <p:grpSpPr>
            <a:xfrm>
              <a:off x="2494950" y="1297100"/>
              <a:ext cx="65475" cy="397950"/>
              <a:chOff x="2551425" y="1409425"/>
              <a:chExt cx="65475" cy="397950"/>
            </a:xfrm>
          </p:grpSpPr>
          <p:sp>
            <p:nvSpPr>
              <p:cNvPr id="562" name="Google Shape;562;p39"/>
              <p:cNvSpPr/>
              <p:nvPr/>
            </p:nvSpPr>
            <p:spPr>
              <a:xfrm>
                <a:off x="2568775" y="1499550"/>
                <a:ext cx="3610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4" extrusionOk="0">
                    <a:moveTo>
                      <a:pt x="621" y="0"/>
                    </a:moveTo>
                    <a:cubicBezTo>
                      <a:pt x="304" y="0"/>
                      <a:pt x="1" y="248"/>
                      <a:pt x="1" y="610"/>
                    </a:cubicBezTo>
                    <a:cubicBezTo>
                      <a:pt x="1" y="949"/>
                      <a:pt x="268" y="1234"/>
                      <a:pt x="607" y="1234"/>
                    </a:cubicBezTo>
                    <a:cubicBezTo>
                      <a:pt x="1159" y="1234"/>
                      <a:pt x="1444" y="575"/>
                      <a:pt x="1052" y="183"/>
                    </a:cubicBezTo>
                    <a:cubicBezTo>
                      <a:pt x="926" y="56"/>
                      <a:pt x="772" y="0"/>
                      <a:pt x="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2559875" y="1490575"/>
                <a:ext cx="570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0" extrusionOk="0">
                    <a:moveTo>
                      <a:pt x="984" y="96"/>
                    </a:moveTo>
                    <a:cubicBezTo>
                      <a:pt x="1772" y="96"/>
                      <a:pt x="2169" y="1046"/>
                      <a:pt x="1622" y="1611"/>
                    </a:cubicBezTo>
                    <a:cubicBezTo>
                      <a:pt x="1435" y="1797"/>
                      <a:pt x="1207" y="1880"/>
                      <a:pt x="984" y="1880"/>
                    </a:cubicBezTo>
                    <a:cubicBezTo>
                      <a:pt x="525" y="1880"/>
                      <a:pt x="90" y="1527"/>
                      <a:pt x="90" y="987"/>
                    </a:cubicBezTo>
                    <a:cubicBezTo>
                      <a:pt x="90" y="488"/>
                      <a:pt x="482" y="96"/>
                      <a:pt x="963" y="96"/>
                    </a:cubicBezTo>
                    <a:cubicBezTo>
                      <a:pt x="970" y="96"/>
                      <a:pt x="977" y="96"/>
                      <a:pt x="984" y="96"/>
                    </a:cubicBezTo>
                    <a:close/>
                    <a:moveTo>
                      <a:pt x="979" y="0"/>
                    </a:moveTo>
                    <a:cubicBezTo>
                      <a:pt x="481" y="0"/>
                      <a:pt x="1" y="391"/>
                      <a:pt x="1" y="969"/>
                    </a:cubicBezTo>
                    <a:cubicBezTo>
                      <a:pt x="1" y="1504"/>
                      <a:pt x="428" y="1949"/>
                      <a:pt x="963" y="1949"/>
                    </a:cubicBezTo>
                    <a:cubicBezTo>
                      <a:pt x="1835" y="1949"/>
                      <a:pt x="2281" y="898"/>
                      <a:pt x="1657" y="292"/>
                    </a:cubicBezTo>
                    <a:cubicBezTo>
                      <a:pt x="1461" y="90"/>
                      <a:pt x="1218" y="0"/>
                      <a:pt x="9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2568775" y="1418400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0"/>
                    </a:moveTo>
                    <a:cubicBezTo>
                      <a:pt x="299" y="0"/>
                      <a:pt x="1" y="243"/>
                      <a:pt x="1" y="614"/>
                    </a:cubicBezTo>
                    <a:cubicBezTo>
                      <a:pt x="1" y="952"/>
                      <a:pt x="268" y="1220"/>
                      <a:pt x="607" y="1238"/>
                    </a:cubicBezTo>
                    <a:cubicBezTo>
                      <a:pt x="1159" y="1238"/>
                      <a:pt x="1444" y="578"/>
                      <a:pt x="1052" y="186"/>
                    </a:cubicBezTo>
                    <a:cubicBezTo>
                      <a:pt x="923" y="58"/>
                      <a:pt x="766" y="0"/>
                      <a:pt x="6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2559875" y="1409425"/>
                <a:ext cx="56900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2276" h="1936" extrusionOk="0">
                    <a:moveTo>
                      <a:pt x="984" y="100"/>
                    </a:moveTo>
                    <a:cubicBezTo>
                      <a:pt x="1772" y="100"/>
                      <a:pt x="2169" y="1049"/>
                      <a:pt x="1604" y="1614"/>
                    </a:cubicBezTo>
                    <a:cubicBezTo>
                      <a:pt x="1426" y="1798"/>
                      <a:pt x="1204" y="1880"/>
                      <a:pt x="985" y="1880"/>
                    </a:cubicBezTo>
                    <a:cubicBezTo>
                      <a:pt x="524" y="1880"/>
                      <a:pt x="78" y="1517"/>
                      <a:pt x="90" y="973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0"/>
                    </a:moveTo>
                    <a:cubicBezTo>
                      <a:pt x="476" y="0"/>
                      <a:pt x="1" y="386"/>
                      <a:pt x="1" y="973"/>
                    </a:cubicBezTo>
                    <a:cubicBezTo>
                      <a:pt x="1" y="1507"/>
                      <a:pt x="428" y="1935"/>
                      <a:pt x="963" y="1935"/>
                    </a:cubicBezTo>
                    <a:cubicBezTo>
                      <a:pt x="970" y="1935"/>
                      <a:pt x="977" y="1935"/>
                      <a:pt x="984" y="1935"/>
                    </a:cubicBezTo>
                    <a:cubicBezTo>
                      <a:pt x="1843" y="1935"/>
                      <a:pt x="2276" y="897"/>
                      <a:pt x="1657" y="296"/>
                    </a:cubicBezTo>
                    <a:cubicBezTo>
                      <a:pt x="1459" y="92"/>
                      <a:pt x="1213" y="0"/>
                      <a:pt x="9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2568775" y="1588075"/>
                <a:ext cx="3610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38" extrusionOk="0">
                    <a:moveTo>
                      <a:pt x="613" y="1"/>
                    </a:moveTo>
                    <a:cubicBezTo>
                      <a:pt x="299" y="1"/>
                      <a:pt x="1" y="243"/>
                      <a:pt x="1" y="614"/>
                    </a:cubicBezTo>
                    <a:cubicBezTo>
                      <a:pt x="1" y="953"/>
                      <a:pt x="268" y="1220"/>
                      <a:pt x="607" y="1238"/>
                    </a:cubicBezTo>
                    <a:cubicBezTo>
                      <a:pt x="1159" y="1238"/>
                      <a:pt x="1444" y="579"/>
                      <a:pt x="1052" y="187"/>
                    </a:cubicBezTo>
                    <a:cubicBezTo>
                      <a:pt x="923" y="58"/>
                      <a:pt x="766" y="1"/>
                      <a:pt x="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2559875" y="1579100"/>
                <a:ext cx="570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54" extrusionOk="0">
                    <a:moveTo>
                      <a:pt x="984" y="100"/>
                    </a:moveTo>
                    <a:cubicBezTo>
                      <a:pt x="1772" y="100"/>
                      <a:pt x="2169" y="1050"/>
                      <a:pt x="1622" y="1615"/>
                    </a:cubicBezTo>
                    <a:cubicBezTo>
                      <a:pt x="1438" y="1793"/>
                      <a:pt x="1213" y="1873"/>
                      <a:pt x="992" y="1873"/>
                    </a:cubicBezTo>
                    <a:cubicBezTo>
                      <a:pt x="531" y="1873"/>
                      <a:pt x="90" y="1522"/>
                      <a:pt x="90" y="991"/>
                    </a:cubicBezTo>
                    <a:cubicBezTo>
                      <a:pt x="90" y="492"/>
                      <a:pt x="482" y="100"/>
                      <a:pt x="963" y="100"/>
                    </a:cubicBezTo>
                    <a:cubicBezTo>
                      <a:pt x="970" y="100"/>
                      <a:pt x="977" y="100"/>
                      <a:pt x="984" y="100"/>
                    </a:cubicBezTo>
                    <a:close/>
                    <a:moveTo>
                      <a:pt x="971" y="1"/>
                    </a:moveTo>
                    <a:cubicBezTo>
                      <a:pt x="476" y="1"/>
                      <a:pt x="1" y="386"/>
                      <a:pt x="1" y="973"/>
                    </a:cubicBezTo>
                    <a:cubicBezTo>
                      <a:pt x="1" y="1508"/>
                      <a:pt x="428" y="1935"/>
                      <a:pt x="963" y="1953"/>
                    </a:cubicBezTo>
                    <a:cubicBezTo>
                      <a:pt x="1835" y="1953"/>
                      <a:pt x="2281" y="902"/>
                      <a:pt x="1657" y="296"/>
                    </a:cubicBezTo>
                    <a:cubicBezTo>
                      <a:pt x="1459" y="92"/>
                      <a:pt x="1213" y="1"/>
                      <a:pt x="9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2563450" y="1679125"/>
                <a:ext cx="356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8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3" y="1180"/>
                      <a:pt x="660" y="1238"/>
                      <a:pt x="813" y="1238"/>
                    </a:cubicBezTo>
                    <a:cubicBezTo>
                      <a:pt x="1127" y="1238"/>
                      <a:pt x="1425" y="995"/>
                      <a:pt x="1425" y="624"/>
                    </a:cubicBezTo>
                    <a:cubicBezTo>
                      <a:pt x="1425" y="286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2551425" y="1670225"/>
                <a:ext cx="5657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50" extrusionOk="0">
                    <a:moveTo>
                      <a:pt x="1278" y="73"/>
                    </a:moveTo>
                    <a:cubicBezTo>
                      <a:pt x="1739" y="73"/>
                      <a:pt x="2186" y="437"/>
                      <a:pt x="2173" y="980"/>
                    </a:cubicBezTo>
                    <a:cubicBezTo>
                      <a:pt x="2173" y="1461"/>
                      <a:pt x="1782" y="1853"/>
                      <a:pt x="1301" y="1853"/>
                    </a:cubicBez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37" y="155"/>
                      <a:pt x="1059" y="73"/>
                      <a:pt x="1278" y="73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51"/>
                      <a:pt x="606" y="1657"/>
                    </a:cubicBezTo>
                    <a:cubicBezTo>
                      <a:pt x="802" y="1859"/>
                      <a:pt x="1045" y="1949"/>
                      <a:pt x="1284" y="1949"/>
                    </a:cubicBezTo>
                    <a:cubicBezTo>
                      <a:pt x="1782" y="1949"/>
                      <a:pt x="2263" y="1558"/>
                      <a:pt x="2263" y="980"/>
                    </a:cubicBezTo>
                    <a:cubicBezTo>
                      <a:pt x="2263" y="446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2563450" y="1767750"/>
                <a:ext cx="35650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1234" extrusionOk="0">
                    <a:moveTo>
                      <a:pt x="820" y="1"/>
                    </a:moveTo>
                    <a:cubicBezTo>
                      <a:pt x="267" y="1"/>
                      <a:pt x="0" y="660"/>
                      <a:pt x="374" y="1052"/>
                    </a:cubicBezTo>
                    <a:cubicBezTo>
                      <a:pt x="500" y="1177"/>
                      <a:pt x="653" y="1234"/>
                      <a:pt x="803" y="1234"/>
                    </a:cubicBezTo>
                    <a:cubicBezTo>
                      <a:pt x="1121" y="1234"/>
                      <a:pt x="1425" y="982"/>
                      <a:pt x="1425" y="606"/>
                    </a:cubicBezTo>
                    <a:cubicBezTo>
                      <a:pt x="1425" y="268"/>
                      <a:pt x="1158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2551425" y="1758850"/>
                <a:ext cx="5657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941" extrusionOk="0">
                    <a:moveTo>
                      <a:pt x="1284" y="69"/>
                    </a:moveTo>
                    <a:cubicBezTo>
                      <a:pt x="1738" y="69"/>
                      <a:pt x="2173" y="423"/>
                      <a:pt x="2173" y="962"/>
                    </a:cubicBezTo>
                    <a:cubicBezTo>
                      <a:pt x="2191" y="1461"/>
                      <a:pt x="1799" y="1853"/>
                      <a:pt x="1301" y="1871"/>
                    </a:cubicBezTo>
                    <a:lnTo>
                      <a:pt x="1301" y="1853"/>
                    </a:lnTo>
                    <a:cubicBezTo>
                      <a:pt x="1293" y="1853"/>
                      <a:pt x="1286" y="1853"/>
                      <a:pt x="1279" y="1853"/>
                    </a:cubicBezTo>
                    <a:cubicBezTo>
                      <a:pt x="491" y="1853"/>
                      <a:pt x="94" y="904"/>
                      <a:pt x="659" y="339"/>
                    </a:cubicBezTo>
                    <a:cubicBezTo>
                      <a:pt x="840" y="153"/>
                      <a:pt x="1064" y="69"/>
                      <a:pt x="1284" y="69"/>
                    </a:cubicBezTo>
                    <a:close/>
                    <a:moveTo>
                      <a:pt x="1301" y="0"/>
                    </a:moveTo>
                    <a:cubicBezTo>
                      <a:pt x="428" y="0"/>
                      <a:pt x="0" y="1034"/>
                      <a:pt x="606" y="1657"/>
                    </a:cubicBezTo>
                    <a:cubicBezTo>
                      <a:pt x="801" y="1853"/>
                      <a:pt x="1043" y="1941"/>
                      <a:pt x="1281" y="1941"/>
                    </a:cubicBezTo>
                    <a:cubicBezTo>
                      <a:pt x="1780" y="1941"/>
                      <a:pt x="2263" y="1554"/>
                      <a:pt x="2263" y="962"/>
                    </a:cubicBezTo>
                    <a:cubicBezTo>
                      <a:pt x="2263" y="428"/>
                      <a:pt x="1835" y="0"/>
                      <a:pt x="13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39"/>
            <p:cNvGrpSpPr/>
            <p:nvPr/>
          </p:nvGrpSpPr>
          <p:grpSpPr>
            <a:xfrm>
              <a:off x="901100" y="956975"/>
              <a:ext cx="472550" cy="202200"/>
              <a:chOff x="1441900" y="2926313"/>
              <a:chExt cx="472550" cy="202200"/>
            </a:xfrm>
          </p:grpSpPr>
          <p:sp>
            <p:nvSpPr>
              <p:cNvPr id="573" name="Google Shape;573;p39"/>
              <p:cNvSpPr/>
              <p:nvPr/>
            </p:nvSpPr>
            <p:spPr>
              <a:xfrm>
                <a:off x="1441900" y="2926313"/>
                <a:ext cx="285500" cy="202200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88" fill="none" extrusionOk="0">
                    <a:moveTo>
                      <a:pt x="11420" y="0"/>
                    </a:moveTo>
                    <a:cubicBezTo>
                      <a:pt x="9140" y="0"/>
                      <a:pt x="7180" y="1639"/>
                      <a:pt x="6753" y="3884"/>
                    </a:cubicBezTo>
                    <a:cubicBezTo>
                      <a:pt x="5025" y="3403"/>
                      <a:pt x="3243" y="4436"/>
                      <a:pt x="2780" y="6164"/>
                    </a:cubicBezTo>
                    <a:cubicBezTo>
                      <a:pt x="1462" y="5594"/>
                      <a:pt x="1" y="6645"/>
                      <a:pt x="126" y="8088"/>
                    </a:cubicBezTo>
                    <a:lnTo>
                      <a:pt x="2994" y="80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1752325" y="2926313"/>
                <a:ext cx="356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26" h="535" fill="none" extrusionOk="0">
                    <a:moveTo>
                      <a:pt x="0" y="0"/>
                    </a:moveTo>
                    <a:cubicBezTo>
                      <a:pt x="0" y="0"/>
                      <a:pt x="998" y="107"/>
                      <a:pt x="1426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1540325" y="3127613"/>
                <a:ext cx="248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924" h="1" fill="none" extrusionOk="0">
                    <a:moveTo>
                      <a:pt x="1" y="0"/>
                    </a:moveTo>
                    <a:lnTo>
                      <a:pt x="992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1540325" y="3040313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586" y="1"/>
                    </a:moveTo>
                    <a:cubicBezTo>
                      <a:pt x="1586" y="1"/>
                      <a:pt x="428" y="108"/>
                      <a:pt x="1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1829375" y="3002013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0" y="357"/>
                    </a:moveTo>
                    <a:cubicBezTo>
                      <a:pt x="0" y="357"/>
                      <a:pt x="2102" y="1"/>
                      <a:pt x="3403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" name="Google Shape;578;p39"/>
            <p:cNvGrpSpPr/>
            <p:nvPr/>
          </p:nvGrpSpPr>
          <p:grpSpPr>
            <a:xfrm>
              <a:off x="1280200" y="1078550"/>
              <a:ext cx="1043050" cy="1488400"/>
              <a:chOff x="910475" y="761863"/>
              <a:chExt cx="1043050" cy="1488400"/>
            </a:xfrm>
          </p:grpSpPr>
          <p:sp>
            <p:nvSpPr>
              <p:cNvPr id="579" name="Google Shape;579;p39"/>
              <p:cNvSpPr/>
              <p:nvPr/>
            </p:nvSpPr>
            <p:spPr>
              <a:xfrm>
                <a:off x="910475" y="761863"/>
                <a:ext cx="1043050" cy="1488400"/>
              </a:xfrm>
              <a:custGeom>
                <a:avLst/>
                <a:gdLst/>
                <a:ahLst/>
                <a:cxnLst/>
                <a:rect l="l" t="t" r="r" b="b"/>
                <a:pathLst>
                  <a:path w="41722" h="59536" fill="none" extrusionOk="0">
                    <a:moveTo>
                      <a:pt x="41722" y="8159"/>
                    </a:moveTo>
                    <a:lnTo>
                      <a:pt x="41722" y="57914"/>
                    </a:lnTo>
                    <a:cubicBezTo>
                      <a:pt x="41722" y="58805"/>
                      <a:pt x="40991" y="59536"/>
                      <a:pt x="40101" y="59536"/>
                    </a:cubicBezTo>
                    <a:lnTo>
                      <a:pt x="1622" y="59536"/>
                    </a:lnTo>
                    <a:cubicBezTo>
                      <a:pt x="731" y="59536"/>
                      <a:pt x="1" y="58805"/>
                      <a:pt x="1" y="57914"/>
                    </a:cubicBezTo>
                    <a:lnTo>
                      <a:pt x="1" y="1621"/>
                    </a:lnTo>
                    <a:cubicBezTo>
                      <a:pt x="1" y="730"/>
                      <a:pt x="731" y="0"/>
                      <a:pt x="1622" y="0"/>
                    </a:cubicBezTo>
                    <a:lnTo>
                      <a:pt x="3251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1723250" y="761863"/>
                <a:ext cx="224500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8980" h="8249" fill="none" extrusionOk="0">
                    <a:moveTo>
                      <a:pt x="1" y="0"/>
                    </a:moveTo>
                    <a:lnTo>
                      <a:pt x="1" y="6645"/>
                    </a:lnTo>
                    <a:cubicBezTo>
                      <a:pt x="1" y="7518"/>
                      <a:pt x="713" y="8248"/>
                      <a:pt x="1604" y="8248"/>
                    </a:cubicBezTo>
                    <a:lnTo>
                      <a:pt x="8979" y="824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1051650" y="10624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1051650" y="1162663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1051650" y="1262888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1051650" y="13630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1051650" y="14632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1051650" y="1563488"/>
                <a:ext cx="76070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2" fill="none" extrusionOk="0">
                    <a:moveTo>
                      <a:pt x="1" y="1"/>
                    </a:moveTo>
                    <a:lnTo>
                      <a:pt x="30428" y="1"/>
                    </a:lnTo>
                    <a:lnTo>
                      <a:pt x="30428" y="892"/>
                    </a:lnTo>
                    <a:lnTo>
                      <a:pt x="1" y="89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1051650" y="1663713"/>
                <a:ext cx="7607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891" fill="none" extrusionOk="0">
                    <a:moveTo>
                      <a:pt x="1" y="0"/>
                    </a:moveTo>
                    <a:lnTo>
                      <a:pt x="30428" y="0"/>
                    </a:lnTo>
                    <a:lnTo>
                      <a:pt x="30428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1051650" y="1782613"/>
                <a:ext cx="315350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2614" h="892" fill="none" extrusionOk="0">
                    <a:moveTo>
                      <a:pt x="1" y="1"/>
                    </a:moveTo>
                    <a:lnTo>
                      <a:pt x="12613" y="1"/>
                    </a:lnTo>
                    <a:lnTo>
                      <a:pt x="12613" y="891"/>
                    </a:lnTo>
                    <a:lnTo>
                      <a:pt x="1" y="89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1051650" y="1990163"/>
                <a:ext cx="3932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731" fill="none" extrusionOk="0">
                    <a:moveTo>
                      <a:pt x="1" y="0"/>
                    </a:moveTo>
                    <a:lnTo>
                      <a:pt x="1573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39"/>
            <p:cNvGrpSpPr/>
            <p:nvPr/>
          </p:nvGrpSpPr>
          <p:grpSpPr>
            <a:xfrm>
              <a:off x="1941575" y="2024713"/>
              <a:ext cx="875600" cy="1088925"/>
              <a:chOff x="5962175" y="478150"/>
              <a:chExt cx="875600" cy="1088925"/>
            </a:xfrm>
          </p:grpSpPr>
          <p:sp>
            <p:nvSpPr>
              <p:cNvPr id="591" name="Google Shape;591;p39"/>
              <p:cNvSpPr/>
              <p:nvPr/>
            </p:nvSpPr>
            <p:spPr>
              <a:xfrm>
                <a:off x="6095350" y="582825"/>
                <a:ext cx="504600" cy="504600"/>
              </a:xfrm>
              <a:custGeom>
                <a:avLst/>
                <a:gdLst/>
                <a:ahLst/>
                <a:cxnLst/>
                <a:rect l="l" t="t" r="r" b="b"/>
                <a:pathLst>
                  <a:path w="20184" h="20184" extrusionOk="0">
                    <a:moveTo>
                      <a:pt x="10083" y="0"/>
                    </a:moveTo>
                    <a:lnTo>
                      <a:pt x="10083" y="0"/>
                    </a:lnTo>
                    <a:cubicBezTo>
                      <a:pt x="15659" y="18"/>
                      <a:pt x="20166" y="4525"/>
                      <a:pt x="20184" y="10101"/>
                    </a:cubicBezTo>
                    <a:lnTo>
                      <a:pt x="20184" y="10101"/>
                    </a:lnTo>
                    <a:cubicBezTo>
                      <a:pt x="20166" y="15659"/>
                      <a:pt x="15659" y="20166"/>
                      <a:pt x="10083" y="20184"/>
                    </a:cubicBezTo>
                    <a:lnTo>
                      <a:pt x="10083" y="20184"/>
                    </a:lnTo>
                    <a:cubicBezTo>
                      <a:pt x="4525" y="20166"/>
                      <a:pt x="0" y="15659"/>
                      <a:pt x="0" y="10101"/>
                    </a:cubicBezTo>
                    <a:lnTo>
                      <a:pt x="0" y="10101"/>
                    </a:lnTo>
                    <a:cubicBezTo>
                      <a:pt x="0" y="4525"/>
                      <a:pt x="4525" y="18"/>
                      <a:pt x="1008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501075" y="1086075"/>
                <a:ext cx="145650" cy="186625"/>
              </a:xfrm>
              <a:custGeom>
                <a:avLst/>
                <a:gdLst/>
                <a:ahLst/>
                <a:cxnLst/>
                <a:rect l="l" t="t" r="r" b="b"/>
                <a:pathLst>
                  <a:path w="5826" h="7465" extrusionOk="0">
                    <a:moveTo>
                      <a:pt x="0" y="1176"/>
                    </a:moveTo>
                    <a:lnTo>
                      <a:pt x="1888" y="0"/>
                    </a:lnTo>
                    <a:lnTo>
                      <a:pt x="5825" y="6289"/>
                    </a:lnTo>
                    <a:lnTo>
                      <a:pt x="3937" y="746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5962175" y="478150"/>
                <a:ext cx="742450" cy="742000"/>
              </a:xfrm>
              <a:custGeom>
                <a:avLst/>
                <a:gdLst/>
                <a:ahLst/>
                <a:cxnLst/>
                <a:rect l="l" t="t" r="r" b="b"/>
                <a:pathLst>
                  <a:path w="29698" h="29680" extrusionOk="0">
                    <a:moveTo>
                      <a:pt x="15410" y="1"/>
                    </a:moveTo>
                    <a:cubicBezTo>
                      <a:pt x="9638" y="1"/>
                      <a:pt x="4419" y="3475"/>
                      <a:pt x="2210" y="8819"/>
                    </a:cubicBezTo>
                    <a:cubicBezTo>
                      <a:pt x="1" y="14146"/>
                      <a:pt x="1230" y="20291"/>
                      <a:pt x="5309" y="24371"/>
                    </a:cubicBezTo>
                    <a:cubicBezTo>
                      <a:pt x="9389" y="28468"/>
                      <a:pt x="15535" y="29680"/>
                      <a:pt x="20879" y="27471"/>
                    </a:cubicBezTo>
                    <a:cubicBezTo>
                      <a:pt x="26206" y="25262"/>
                      <a:pt x="29697" y="20060"/>
                      <a:pt x="29697" y="14288"/>
                    </a:cubicBezTo>
                    <a:cubicBezTo>
                      <a:pt x="29697" y="6396"/>
                      <a:pt x="23302" y="1"/>
                      <a:pt x="15410" y="1"/>
                    </a:cubicBezTo>
                    <a:close/>
                    <a:moveTo>
                      <a:pt x="15410" y="24068"/>
                    </a:moveTo>
                    <a:cubicBezTo>
                      <a:pt x="11455" y="24068"/>
                      <a:pt x="7875" y="21681"/>
                      <a:pt x="6360" y="18029"/>
                    </a:cubicBezTo>
                    <a:cubicBezTo>
                      <a:pt x="4846" y="14359"/>
                      <a:pt x="5684" y="10155"/>
                      <a:pt x="8480" y="7358"/>
                    </a:cubicBezTo>
                    <a:cubicBezTo>
                      <a:pt x="11277" y="4544"/>
                      <a:pt x="15499" y="3706"/>
                      <a:pt x="19151" y="5221"/>
                    </a:cubicBezTo>
                    <a:cubicBezTo>
                      <a:pt x="22821" y="6735"/>
                      <a:pt x="25208" y="10315"/>
                      <a:pt x="25208" y="14270"/>
                    </a:cubicBezTo>
                    <a:cubicBezTo>
                      <a:pt x="25208" y="19686"/>
                      <a:pt x="20826" y="24068"/>
                      <a:pt x="15410" y="2406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581675" y="1224575"/>
                <a:ext cx="256100" cy="342500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13700" extrusionOk="0">
                    <a:moveTo>
                      <a:pt x="9086" y="13148"/>
                    </a:moveTo>
                    <a:lnTo>
                      <a:pt x="9086" y="13148"/>
                    </a:lnTo>
                    <a:cubicBezTo>
                      <a:pt x="8177" y="13700"/>
                      <a:pt x="6984" y="13433"/>
                      <a:pt x="6414" y="12542"/>
                    </a:cubicBezTo>
                    <a:lnTo>
                      <a:pt x="571" y="3243"/>
                    </a:lnTo>
                    <a:cubicBezTo>
                      <a:pt x="1" y="2334"/>
                      <a:pt x="286" y="1141"/>
                      <a:pt x="1194" y="571"/>
                    </a:cubicBezTo>
                    <a:lnTo>
                      <a:pt x="1194" y="571"/>
                    </a:lnTo>
                    <a:cubicBezTo>
                      <a:pt x="2085" y="1"/>
                      <a:pt x="3278" y="286"/>
                      <a:pt x="3848" y="1176"/>
                    </a:cubicBezTo>
                    <a:lnTo>
                      <a:pt x="9692" y="10476"/>
                    </a:lnTo>
                    <a:cubicBezTo>
                      <a:pt x="10244" y="11384"/>
                      <a:pt x="9977" y="12578"/>
                      <a:pt x="9086" y="1314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6203125" y="760525"/>
                <a:ext cx="320675" cy="185725"/>
              </a:xfrm>
              <a:custGeom>
                <a:avLst/>
                <a:gdLst/>
                <a:ahLst/>
                <a:cxnLst/>
                <a:rect l="l" t="t" r="r" b="b"/>
                <a:pathLst>
                  <a:path w="12827" h="7429" extrusionOk="0">
                    <a:moveTo>
                      <a:pt x="0" y="4525"/>
                    </a:moveTo>
                    <a:lnTo>
                      <a:pt x="2494" y="7429"/>
                    </a:lnTo>
                    <a:cubicBezTo>
                      <a:pt x="2494" y="7429"/>
                      <a:pt x="5558" y="1782"/>
                      <a:pt x="12827" y="0"/>
                    </a:cubicBezTo>
                    <a:cubicBezTo>
                      <a:pt x="12827" y="0"/>
                      <a:pt x="6039" y="89"/>
                      <a:pt x="2334" y="60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p39"/>
            <p:cNvGrpSpPr/>
            <p:nvPr/>
          </p:nvGrpSpPr>
          <p:grpSpPr>
            <a:xfrm>
              <a:off x="807106" y="1645871"/>
              <a:ext cx="612965" cy="612965"/>
              <a:chOff x="5208200" y="980975"/>
              <a:chExt cx="440475" cy="440475"/>
            </a:xfrm>
          </p:grpSpPr>
          <p:sp>
            <p:nvSpPr>
              <p:cNvPr id="597" name="Google Shape;597;p39"/>
              <p:cNvSpPr/>
              <p:nvPr/>
            </p:nvSpPr>
            <p:spPr>
              <a:xfrm>
                <a:off x="5208200" y="980975"/>
                <a:ext cx="197300" cy="199975"/>
              </a:xfrm>
              <a:custGeom>
                <a:avLst/>
                <a:gdLst/>
                <a:ahLst/>
                <a:cxnLst/>
                <a:rect l="l" t="t" r="r" b="b"/>
                <a:pathLst>
                  <a:path w="7892" h="7999" extrusionOk="0">
                    <a:moveTo>
                      <a:pt x="7892" y="0"/>
                    </a:moveTo>
                    <a:cubicBezTo>
                      <a:pt x="3510" y="72"/>
                      <a:pt x="0" y="3617"/>
                      <a:pt x="0" y="7999"/>
                    </a:cubicBezTo>
                    <a:lnTo>
                      <a:pt x="7892" y="79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9"/>
              <p:cNvSpPr/>
              <p:nvPr/>
            </p:nvSpPr>
            <p:spPr>
              <a:xfrm>
                <a:off x="5233125" y="1005900"/>
                <a:ext cx="415550" cy="415550"/>
              </a:xfrm>
              <a:custGeom>
                <a:avLst/>
                <a:gdLst/>
                <a:ahLst/>
                <a:cxnLst/>
                <a:rect l="l" t="t" r="r" b="b"/>
                <a:pathLst>
                  <a:path w="16622" h="16622" extrusionOk="0">
                    <a:moveTo>
                      <a:pt x="7999" y="1"/>
                    </a:moveTo>
                    <a:lnTo>
                      <a:pt x="7892" y="1"/>
                    </a:lnTo>
                    <a:lnTo>
                      <a:pt x="7892" y="8000"/>
                    </a:lnTo>
                    <a:lnTo>
                      <a:pt x="1" y="8000"/>
                    </a:lnTo>
                    <a:cubicBezTo>
                      <a:pt x="1" y="11242"/>
                      <a:pt x="1960" y="14145"/>
                      <a:pt x="4935" y="15392"/>
                    </a:cubicBezTo>
                    <a:cubicBezTo>
                      <a:pt x="7928" y="16622"/>
                      <a:pt x="11366" y="15945"/>
                      <a:pt x="13664" y="13647"/>
                    </a:cubicBezTo>
                    <a:cubicBezTo>
                      <a:pt x="15945" y="11366"/>
                      <a:pt x="16621" y="7928"/>
                      <a:pt x="15392" y="4935"/>
                    </a:cubicBezTo>
                    <a:cubicBezTo>
                      <a:pt x="14145" y="1943"/>
                      <a:pt x="11242" y="1"/>
                      <a:pt x="799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9" name="Google Shape;599;p39"/>
            <p:cNvSpPr/>
            <p:nvPr/>
          </p:nvSpPr>
          <p:spPr>
            <a:xfrm>
              <a:off x="1280188" y="310604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1592388" y="2738300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2585538" y="1004156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 rot="-1685758">
              <a:off x="1054253" y="3042997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" name="Google Shape;603;p39"/>
            <p:cNvGrpSpPr/>
            <p:nvPr/>
          </p:nvGrpSpPr>
          <p:grpSpPr>
            <a:xfrm>
              <a:off x="299357" y="3264591"/>
              <a:ext cx="953591" cy="334099"/>
              <a:chOff x="2271950" y="2722775"/>
              <a:chExt cx="575875" cy="201775"/>
            </a:xfrm>
          </p:grpSpPr>
          <p:sp>
            <p:nvSpPr>
              <p:cNvPr id="604" name="Google Shape;604;p39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9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9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9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39"/>
            <p:cNvGrpSpPr/>
            <p:nvPr/>
          </p:nvGrpSpPr>
          <p:grpSpPr>
            <a:xfrm>
              <a:off x="2710772" y="1830439"/>
              <a:ext cx="695830" cy="243805"/>
              <a:chOff x="2271950" y="2722775"/>
              <a:chExt cx="575875" cy="201775"/>
            </a:xfrm>
          </p:grpSpPr>
          <p:sp>
            <p:nvSpPr>
              <p:cNvPr id="610" name="Google Shape;610;p39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9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9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9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9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39"/>
            <p:cNvSpPr/>
            <p:nvPr/>
          </p:nvSpPr>
          <p:spPr>
            <a:xfrm>
              <a:off x="505976" y="2408303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3007526" y="1135838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3170038" y="2791388"/>
              <a:ext cx="107827" cy="108491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 rot="7201932">
              <a:off x="2008862" y="3174640"/>
              <a:ext cx="371928" cy="370031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175901" y="3987622"/>
              <a:ext cx="213431" cy="213401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 rot="7198898">
              <a:off x="1348924" y="3430306"/>
              <a:ext cx="700377" cy="696805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9"/>
          <p:cNvSpPr/>
          <p:nvPr/>
        </p:nvSpPr>
        <p:spPr>
          <a:xfrm rot="-1685758">
            <a:off x="4132391" y="37639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3" name="Google Shape;623;p39"/>
          <p:cNvCxnSpPr/>
          <p:nvPr/>
        </p:nvCxnSpPr>
        <p:spPr>
          <a:xfrm>
            <a:off x="4572000" y="2738309"/>
            <a:ext cx="382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4" name="Google Shape;624;p39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9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45;p40">
            <a:extLst>
              <a:ext uri="{FF2B5EF4-FFF2-40B4-BE49-F238E27FC236}">
                <a16:creationId xmlns:a16="http://schemas.microsoft.com/office/drawing/2014/main" id="{00C2C756-4C33-BBDD-95AE-9779F6F5460B}"/>
              </a:ext>
            </a:extLst>
          </p:cNvPr>
          <p:cNvSpPr/>
          <p:nvPr/>
        </p:nvSpPr>
        <p:spPr>
          <a:xfrm>
            <a:off x="238809" y="624651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48;p40">
            <a:extLst>
              <a:ext uri="{FF2B5EF4-FFF2-40B4-BE49-F238E27FC236}">
                <a16:creationId xmlns:a16="http://schemas.microsoft.com/office/drawing/2014/main" id="{10A62B9D-4158-9D43-6B79-5AAD48B456AE}"/>
              </a:ext>
            </a:extLst>
          </p:cNvPr>
          <p:cNvSpPr txBox="1">
            <a:spLocks/>
          </p:cNvSpPr>
          <p:nvPr/>
        </p:nvSpPr>
        <p:spPr>
          <a:xfrm>
            <a:off x="238751" y="928264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0000"/>
            </a:pPr>
            <a:r>
              <a:rPr lang="en" sz="7500" dirty="0">
                <a:solidFill>
                  <a:schemeClr val="lt1"/>
                </a:solidFill>
                <a:latin typeface="Bebas Neue"/>
                <a:sym typeface="Bebas Neue"/>
              </a:rPr>
              <a:t>03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ADC368B5-3E90-B189-33BE-AC7647A3003B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35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DF765466-DF53-ABEF-63AF-85F11B7D3A23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36" name="Google Shape;1068;p46">
              <a:extLst>
                <a:ext uri="{FF2B5EF4-FFF2-40B4-BE49-F238E27FC236}">
                  <a16:creationId xmlns:a16="http://schemas.microsoft.com/office/drawing/2014/main" id="{79B0FCFF-D4D1-5426-C431-1EAAFB2E9353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43" name="Google Shape;1069;p46">
                <a:extLst>
                  <a:ext uri="{FF2B5EF4-FFF2-40B4-BE49-F238E27FC236}">
                    <a16:creationId xmlns:a16="http://schemas.microsoft.com/office/drawing/2014/main" id="{02ACF650-39EE-D137-8D81-564B6A41E961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70;p46">
                <a:extLst>
                  <a:ext uri="{FF2B5EF4-FFF2-40B4-BE49-F238E27FC236}">
                    <a16:creationId xmlns:a16="http://schemas.microsoft.com/office/drawing/2014/main" id="{FC9048AD-E5A4-D590-0BC3-FE9493503993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071;p46">
                <a:extLst>
                  <a:ext uri="{FF2B5EF4-FFF2-40B4-BE49-F238E27FC236}">
                    <a16:creationId xmlns:a16="http://schemas.microsoft.com/office/drawing/2014/main" id="{40FCCBE7-2BF6-D985-904B-A86BECEAF89D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072;p46">
                <a:extLst>
                  <a:ext uri="{FF2B5EF4-FFF2-40B4-BE49-F238E27FC236}">
                    <a16:creationId xmlns:a16="http://schemas.microsoft.com/office/drawing/2014/main" id="{08242C27-17A2-98CF-5747-C7779290ED5E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73;p46">
                <a:extLst>
                  <a:ext uri="{FF2B5EF4-FFF2-40B4-BE49-F238E27FC236}">
                    <a16:creationId xmlns:a16="http://schemas.microsoft.com/office/drawing/2014/main" id="{E9BB064D-4A16-BB0D-7312-8CD0551A4D5B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74;p46">
                <a:extLst>
                  <a:ext uri="{FF2B5EF4-FFF2-40B4-BE49-F238E27FC236}">
                    <a16:creationId xmlns:a16="http://schemas.microsoft.com/office/drawing/2014/main" id="{92B310D1-6D60-E1CA-7C89-75B8292A9132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75;p46">
                <a:extLst>
                  <a:ext uri="{FF2B5EF4-FFF2-40B4-BE49-F238E27FC236}">
                    <a16:creationId xmlns:a16="http://schemas.microsoft.com/office/drawing/2014/main" id="{8E04D65B-7F3C-96E0-E2A0-4DF14CD2C409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076;p46">
                <a:extLst>
                  <a:ext uri="{FF2B5EF4-FFF2-40B4-BE49-F238E27FC236}">
                    <a16:creationId xmlns:a16="http://schemas.microsoft.com/office/drawing/2014/main" id="{29E12FDE-90B1-B7F3-F891-A5348BFE2591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77;p46">
                <a:extLst>
                  <a:ext uri="{FF2B5EF4-FFF2-40B4-BE49-F238E27FC236}">
                    <a16:creationId xmlns:a16="http://schemas.microsoft.com/office/drawing/2014/main" id="{6C247690-3092-412D-AA64-6E9E83AC22A2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5A4A536A-6221-1806-96C8-3B613DA65645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1172C2DA-AACC-D321-D616-E2A3AFFF5D1C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39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0949706E-07E5-7B0B-C028-30ABBD1C2FC0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0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9C212A6B-98ED-738B-923A-9857C93C107E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1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B7B1E247-F1D1-0DF4-6A59-6DF0EDCAE3EF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2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86735E62-9474-7F8A-25DE-560591E90063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Google Shape;1062;p46">
            <a:extLst>
              <a:ext uri="{FF2B5EF4-FFF2-40B4-BE49-F238E27FC236}">
                <a16:creationId xmlns:a16="http://schemas.microsoft.com/office/drawing/2014/main" id="{A3643583-5939-03E7-D1D8-822D2E002022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7"/>
          <p:cNvSpPr/>
          <p:nvPr/>
        </p:nvSpPr>
        <p:spPr>
          <a:xfrm>
            <a:off x="5628750" y="866903"/>
            <a:ext cx="2867100" cy="54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57"/>
          <p:cNvSpPr txBox="1">
            <a:spLocks noGrp="1"/>
          </p:cNvSpPr>
          <p:nvPr>
            <p:ph type="title"/>
          </p:nvPr>
        </p:nvSpPr>
        <p:spPr>
          <a:xfrm>
            <a:off x="5860800" y="977929"/>
            <a:ext cx="2336947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Informe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618" name="Google Shape;1618;p5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5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57"/>
          <p:cNvSpPr/>
          <p:nvPr/>
        </p:nvSpPr>
        <p:spPr>
          <a:xfrm flipH="1">
            <a:off x="4366301" y="1108649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57"/>
          <p:cNvSpPr/>
          <p:nvPr/>
        </p:nvSpPr>
        <p:spPr>
          <a:xfrm flipH="1">
            <a:off x="5457008" y="866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57"/>
          <p:cNvSpPr/>
          <p:nvPr/>
        </p:nvSpPr>
        <p:spPr>
          <a:xfrm rot="1685758" flipH="1">
            <a:off x="5173581" y="383270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5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5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79DF15F-B26E-92BC-144D-0C9AD37A8CB7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4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93061CBA-A234-3466-61D2-9E61C8B6FA3A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" name="Google Shape;1068;p46">
              <a:extLst>
                <a:ext uri="{FF2B5EF4-FFF2-40B4-BE49-F238E27FC236}">
                  <a16:creationId xmlns:a16="http://schemas.microsoft.com/office/drawing/2014/main" id="{4F532325-5498-95EA-5AC8-DF2E51805354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2" name="Google Shape;1069;p46">
                <a:extLst>
                  <a:ext uri="{FF2B5EF4-FFF2-40B4-BE49-F238E27FC236}">
                    <a16:creationId xmlns:a16="http://schemas.microsoft.com/office/drawing/2014/main" id="{8163A291-E9AA-2C89-F688-EC4FB24A9A7E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70;p46">
                <a:extLst>
                  <a:ext uri="{FF2B5EF4-FFF2-40B4-BE49-F238E27FC236}">
                    <a16:creationId xmlns:a16="http://schemas.microsoft.com/office/drawing/2014/main" id="{B3C1B137-4A88-91F9-314D-BD710BE39747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71;p46">
                <a:extLst>
                  <a:ext uri="{FF2B5EF4-FFF2-40B4-BE49-F238E27FC236}">
                    <a16:creationId xmlns:a16="http://schemas.microsoft.com/office/drawing/2014/main" id="{96BEA621-C564-564F-A2BB-1E0BCDC1A403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72;p46">
                <a:extLst>
                  <a:ext uri="{FF2B5EF4-FFF2-40B4-BE49-F238E27FC236}">
                    <a16:creationId xmlns:a16="http://schemas.microsoft.com/office/drawing/2014/main" id="{411150A2-2F35-66CD-D42A-EF8C95E0F68B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3;p46">
                <a:extLst>
                  <a:ext uri="{FF2B5EF4-FFF2-40B4-BE49-F238E27FC236}">
                    <a16:creationId xmlns:a16="http://schemas.microsoft.com/office/drawing/2014/main" id="{7D8FC1F3-53D4-3304-EF8F-368C29FC3408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74;p46">
                <a:extLst>
                  <a:ext uri="{FF2B5EF4-FFF2-40B4-BE49-F238E27FC236}">
                    <a16:creationId xmlns:a16="http://schemas.microsoft.com/office/drawing/2014/main" id="{7219EB77-911D-A17D-8C70-A42FD60C35A9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5;p46">
                <a:extLst>
                  <a:ext uri="{FF2B5EF4-FFF2-40B4-BE49-F238E27FC236}">
                    <a16:creationId xmlns:a16="http://schemas.microsoft.com/office/drawing/2014/main" id="{9A0F8BCD-5F23-3010-23C7-5D82A30B5CC1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76;p46">
                <a:extLst>
                  <a:ext uri="{FF2B5EF4-FFF2-40B4-BE49-F238E27FC236}">
                    <a16:creationId xmlns:a16="http://schemas.microsoft.com/office/drawing/2014/main" id="{E93595E4-CFFE-1FE7-8FBB-50207D5F400F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77;p46">
                <a:extLst>
                  <a:ext uri="{FF2B5EF4-FFF2-40B4-BE49-F238E27FC236}">
                    <a16:creationId xmlns:a16="http://schemas.microsoft.com/office/drawing/2014/main" id="{82E895EE-A132-2819-BDD3-C0F81F973019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ED46FDA-A33D-2D97-1507-7035989CD5B9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E2D5D5F6-A597-F49B-ABBB-F444FD50530A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8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97A0F70A-3211-5563-D09C-656EC70B5A6F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16160948-23C8-7950-DBA5-E8E784D7A27B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B4EE9BE1-1764-5D51-C798-B7F28C7F014B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86EA6AA4-FABB-592A-AC6E-A233E0316EBB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1" name="CuadroTexto 1">
            <a:extLst>
              <a:ext uri="{FF2B5EF4-FFF2-40B4-BE49-F238E27FC236}">
                <a16:creationId xmlns:a16="http://schemas.microsoft.com/office/drawing/2014/main" id="{CB11CB93-923C-C376-18C3-C1D6770AC315}"/>
              </a:ext>
            </a:extLst>
          </p:cNvPr>
          <p:cNvSpPr txBox="1"/>
          <p:nvPr/>
        </p:nvSpPr>
        <p:spPr>
          <a:xfrm>
            <a:off x="462459" y="963525"/>
            <a:ext cx="4377267" cy="33651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1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La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tienda que genera mayores ventas es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Marsella,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sin embargo, la tienda que logra vender más unidades es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Lyon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endParaRPr lang="es-CO" sz="1100" baseline="0" dirty="0">
              <a:solidFill>
                <a:srgbClr val="002060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Ahora bien, </a:t>
            </a:r>
            <a:r>
              <a:rPr lang="es-MX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los productos más vendidos en la tienda de Lyon son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Café, </a:t>
            </a:r>
            <a:r>
              <a:rPr lang="es-CO" sz="1100" u="sng" baseline="0" dirty="0" err="1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Sandwich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croissant y </a:t>
            </a:r>
            <a:r>
              <a:rPr lang="es-CO" sz="1100" u="sng" baseline="0" dirty="0" err="1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Baggue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mientras que en la tienda de Marsella son </a:t>
            </a:r>
            <a:r>
              <a:rPr lang="es-CO" sz="1100" u="sng" baseline="0" dirty="0" err="1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Sandwich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</a:t>
            </a:r>
            <a:r>
              <a:rPr lang="es-CO" sz="1100" u="sng" baseline="0" dirty="0" err="1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Bague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y Croissant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aunque hay el producto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Formule </a:t>
            </a:r>
            <a:r>
              <a:rPr lang="es-CO" sz="1100" u="sng" baseline="0" dirty="0" err="1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Sandwich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qu</a:t>
            </a:r>
            <a:r>
              <a:rPr lang="es-CO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 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es altamente vendido en ambas tiendas durante todo el año.</a:t>
            </a:r>
          </a:p>
          <a:p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En cuanto al volumen de facturación los productos que más facturan en la tienda Lyon y Marsella son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 $9,945.00 y $9,230.00 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respectivamente.</a:t>
            </a:r>
          </a:p>
          <a:p>
            <a:endParaRPr lang="es-CO" sz="1100" baseline="0" dirty="0">
              <a:solidFill>
                <a:srgbClr val="002060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La franja horaria con mayor concurrencia para las tiendas es en la mañana de las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10 am 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 las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12pm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y en la tarde de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4pm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a las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6pm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Los meses con mayor facturación son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jun y jul 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en contraste con los de menor facturación son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mar y feb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ahora, en cuanto al ratio para calcular el precio por unidad promedio según facturación y unidades vendidas, la mejor temporada es en los meses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dic y </a:t>
            </a:r>
            <a:r>
              <a:rPr lang="es-CO" sz="1100" u="sng" baseline="0" dirty="0" err="1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may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y los de menor ratio se presenta en los meses </a:t>
            </a:r>
            <a:r>
              <a:rPr lang="es-CO" sz="1100" u="sng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oct y jun</a:t>
            </a:r>
            <a:r>
              <a:rPr lang="es-CO" sz="11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F54157F-F81D-B17E-1DB6-4DDB249E18A2}"/>
              </a:ext>
            </a:extLst>
          </p:cNvPr>
          <p:cNvSpPr txBox="1"/>
          <p:nvPr/>
        </p:nvSpPr>
        <p:spPr>
          <a:xfrm>
            <a:off x="5059519" y="4007415"/>
            <a:ext cx="3436331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s-CO" sz="1400" baseline="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Dado lo anterior se sugiere</a:t>
            </a:r>
          </a:p>
        </p:txBody>
      </p:sp>
      <p:sp>
        <p:nvSpPr>
          <p:cNvPr id="2" name="Google Shape;1062;p46">
            <a:extLst>
              <a:ext uri="{FF2B5EF4-FFF2-40B4-BE49-F238E27FC236}">
                <a16:creationId xmlns:a16="http://schemas.microsoft.com/office/drawing/2014/main" id="{9114F1F8-5050-46CC-E2C5-FE5C6574D332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0"/>
          <p:cNvSpPr/>
          <p:nvPr/>
        </p:nvSpPr>
        <p:spPr>
          <a:xfrm>
            <a:off x="2380400" y="3435425"/>
            <a:ext cx="4681800" cy="491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0"/>
          <p:cNvSpPr/>
          <p:nvPr/>
        </p:nvSpPr>
        <p:spPr>
          <a:xfrm>
            <a:off x="714358" y="1460414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0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              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Del </a:t>
            </a:r>
            <a:r>
              <a:rPr lang="en" dirty="0"/>
              <a:t>dashboard</a:t>
            </a:r>
            <a:endParaRPr dirty="0"/>
          </a:p>
        </p:txBody>
      </p:sp>
      <p:sp>
        <p:nvSpPr>
          <p:cNvPr id="648" name="Google Shape;648;p40"/>
          <p:cNvSpPr txBox="1">
            <a:spLocks noGrp="1"/>
          </p:cNvSpPr>
          <p:nvPr>
            <p:ph type="title" idx="2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49" name="Google Shape;649;p40"/>
          <p:cNvSpPr/>
          <p:nvPr/>
        </p:nvSpPr>
        <p:spPr>
          <a:xfrm>
            <a:off x="2456600" y="1311629"/>
            <a:ext cx="2187400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Estructura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651" name="Google Shape;651;p40"/>
          <p:cNvSpPr/>
          <p:nvPr/>
        </p:nvSpPr>
        <p:spPr>
          <a:xfrm>
            <a:off x="7234875" y="7045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7910100" y="2261476"/>
            <a:ext cx="262479" cy="262448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830067" y="316681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>
            <a:off x="1567052" y="4255387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>
            <a:off x="8172564" y="3182711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0"/>
          <p:cNvGrpSpPr/>
          <p:nvPr/>
        </p:nvGrpSpPr>
        <p:grpSpPr>
          <a:xfrm>
            <a:off x="7741747" y="734402"/>
            <a:ext cx="695830" cy="243805"/>
            <a:chOff x="2271950" y="2722775"/>
            <a:chExt cx="575875" cy="201775"/>
          </a:xfrm>
        </p:grpSpPr>
        <p:sp>
          <p:nvSpPr>
            <p:cNvPr id="657" name="Google Shape;657;p4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0"/>
          <p:cNvSpPr/>
          <p:nvPr/>
        </p:nvSpPr>
        <p:spPr>
          <a:xfrm rot="7198898">
            <a:off x="7185962" y="118886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0"/>
          <p:cNvSpPr/>
          <p:nvPr/>
        </p:nvSpPr>
        <p:spPr>
          <a:xfrm rot="7201932">
            <a:off x="771379" y="3761590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0"/>
          <p:cNvSpPr/>
          <p:nvPr/>
        </p:nvSpPr>
        <p:spPr>
          <a:xfrm>
            <a:off x="6625763" y="9105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"/>
          <p:cNvSpPr/>
          <p:nvPr/>
        </p:nvSpPr>
        <p:spPr>
          <a:xfrm rot="-1685758">
            <a:off x="1428932" y="380784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/>
          <p:nvPr/>
        </p:nvSpPr>
        <p:spPr>
          <a:xfrm>
            <a:off x="7932086" y="36930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AE1F90E-A2CA-82A1-B9D1-34396FB7AFFA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5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6D5720B3-5B89-2B7F-EBE2-4D807A1CD873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6" name="Google Shape;1068;p46">
              <a:extLst>
                <a:ext uri="{FF2B5EF4-FFF2-40B4-BE49-F238E27FC236}">
                  <a16:creationId xmlns:a16="http://schemas.microsoft.com/office/drawing/2014/main" id="{FDF3F545-3857-397C-6B50-52CB0167FAAE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3" name="Google Shape;1069;p46">
                <a:extLst>
                  <a:ext uri="{FF2B5EF4-FFF2-40B4-BE49-F238E27FC236}">
                    <a16:creationId xmlns:a16="http://schemas.microsoft.com/office/drawing/2014/main" id="{19E505A5-8B80-F3C7-1A96-249375BF4B09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70;p46">
                <a:extLst>
                  <a:ext uri="{FF2B5EF4-FFF2-40B4-BE49-F238E27FC236}">
                    <a16:creationId xmlns:a16="http://schemas.microsoft.com/office/drawing/2014/main" id="{5D4ED07D-F5B7-BB21-EF90-C7DABD4F6370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71;p46">
                <a:extLst>
                  <a:ext uri="{FF2B5EF4-FFF2-40B4-BE49-F238E27FC236}">
                    <a16:creationId xmlns:a16="http://schemas.microsoft.com/office/drawing/2014/main" id="{FCC22B0E-87DD-4E32-A1FF-16E95057225B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2;p46">
                <a:extLst>
                  <a:ext uri="{FF2B5EF4-FFF2-40B4-BE49-F238E27FC236}">
                    <a16:creationId xmlns:a16="http://schemas.microsoft.com/office/drawing/2014/main" id="{73353548-C469-5AB2-1B43-A0F939F24668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73;p46">
                <a:extLst>
                  <a:ext uri="{FF2B5EF4-FFF2-40B4-BE49-F238E27FC236}">
                    <a16:creationId xmlns:a16="http://schemas.microsoft.com/office/drawing/2014/main" id="{479C6C26-FFB6-6896-B23D-413BB9D3CCEA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4;p46">
                <a:extLst>
                  <a:ext uri="{FF2B5EF4-FFF2-40B4-BE49-F238E27FC236}">
                    <a16:creationId xmlns:a16="http://schemas.microsoft.com/office/drawing/2014/main" id="{8DF7C9A4-D258-7794-444A-96CF11DA84A5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75;p46">
                <a:extLst>
                  <a:ext uri="{FF2B5EF4-FFF2-40B4-BE49-F238E27FC236}">
                    <a16:creationId xmlns:a16="http://schemas.microsoft.com/office/drawing/2014/main" id="{D02E5504-CF07-48CE-1669-A7CD5DED66F4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76;p46">
                <a:extLst>
                  <a:ext uri="{FF2B5EF4-FFF2-40B4-BE49-F238E27FC236}">
                    <a16:creationId xmlns:a16="http://schemas.microsoft.com/office/drawing/2014/main" id="{6CE43857-61B3-0818-395C-925C82A2E26B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77;p46">
                <a:extLst>
                  <a:ext uri="{FF2B5EF4-FFF2-40B4-BE49-F238E27FC236}">
                    <a16:creationId xmlns:a16="http://schemas.microsoft.com/office/drawing/2014/main" id="{55888942-21CE-0915-B9EE-9DF6B657CE85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9DCB8AD9-10DF-D2C5-DE41-58309D9697E5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00FF9185-EFEB-7154-8B08-E65C61BD895D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9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84839141-02A7-01CD-5149-8D7C263D609E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95FBF9EF-02A7-66E4-8377-764D6BC34F2D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343A0067-4CD7-13C2-2495-82FF6C61F2C3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5D1D08CD-C8CC-3FE3-5C4D-4C77EA9660FD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Google Shape;1062;p46">
            <a:extLst>
              <a:ext uri="{FF2B5EF4-FFF2-40B4-BE49-F238E27FC236}">
                <a16:creationId xmlns:a16="http://schemas.microsoft.com/office/drawing/2014/main" id="{8E13BEFD-CC93-A510-54A9-2E80C91B028E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7"/>
          <p:cNvSpPr/>
          <p:nvPr/>
        </p:nvSpPr>
        <p:spPr>
          <a:xfrm>
            <a:off x="954915" y="601699"/>
            <a:ext cx="4582939" cy="54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57"/>
          <p:cNvSpPr txBox="1">
            <a:spLocks noGrp="1"/>
          </p:cNvSpPr>
          <p:nvPr>
            <p:ph type="title"/>
          </p:nvPr>
        </p:nvSpPr>
        <p:spPr>
          <a:xfrm>
            <a:off x="1186966" y="712725"/>
            <a:ext cx="4198634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Principios para diseñar dashboards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618" name="Google Shape;1618;p5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5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57"/>
          <p:cNvSpPr/>
          <p:nvPr/>
        </p:nvSpPr>
        <p:spPr>
          <a:xfrm flipH="1">
            <a:off x="6755642" y="1007813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57"/>
          <p:cNvSpPr/>
          <p:nvPr/>
        </p:nvSpPr>
        <p:spPr>
          <a:xfrm flipH="1">
            <a:off x="8189085" y="897675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57"/>
          <p:cNvSpPr/>
          <p:nvPr/>
        </p:nvSpPr>
        <p:spPr>
          <a:xfrm rot="1685758" flipH="1">
            <a:off x="5173581" y="383270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5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5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79DF15F-B26E-92BC-144D-0C9AD37A8CB7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4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93061CBA-A234-3466-61D2-9E61C8B6FA3A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" name="Google Shape;1068;p46">
              <a:extLst>
                <a:ext uri="{FF2B5EF4-FFF2-40B4-BE49-F238E27FC236}">
                  <a16:creationId xmlns:a16="http://schemas.microsoft.com/office/drawing/2014/main" id="{4F532325-5498-95EA-5AC8-DF2E51805354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2" name="Google Shape;1069;p46">
                <a:extLst>
                  <a:ext uri="{FF2B5EF4-FFF2-40B4-BE49-F238E27FC236}">
                    <a16:creationId xmlns:a16="http://schemas.microsoft.com/office/drawing/2014/main" id="{8163A291-E9AA-2C89-F688-EC4FB24A9A7E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70;p46">
                <a:extLst>
                  <a:ext uri="{FF2B5EF4-FFF2-40B4-BE49-F238E27FC236}">
                    <a16:creationId xmlns:a16="http://schemas.microsoft.com/office/drawing/2014/main" id="{B3C1B137-4A88-91F9-314D-BD710BE39747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71;p46">
                <a:extLst>
                  <a:ext uri="{FF2B5EF4-FFF2-40B4-BE49-F238E27FC236}">
                    <a16:creationId xmlns:a16="http://schemas.microsoft.com/office/drawing/2014/main" id="{96BEA621-C564-564F-A2BB-1E0BCDC1A403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72;p46">
                <a:extLst>
                  <a:ext uri="{FF2B5EF4-FFF2-40B4-BE49-F238E27FC236}">
                    <a16:creationId xmlns:a16="http://schemas.microsoft.com/office/drawing/2014/main" id="{411150A2-2F35-66CD-D42A-EF8C95E0F68B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3;p46">
                <a:extLst>
                  <a:ext uri="{FF2B5EF4-FFF2-40B4-BE49-F238E27FC236}">
                    <a16:creationId xmlns:a16="http://schemas.microsoft.com/office/drawing/2014/main" id="{7D8FC1F3-53D4-3304-EF8F-368C29FC3408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74;p46">
                <a:extLst>
                  <a:ext uri="{FF2B5EF4-FFF2-40B4-BE49-F238E27FC236}">
                    <a16:creationId xmlns:a16="http://schemas.microsoft.com/office/drawing/2014/main" id="{7219EB77-911D-A17D-8C70-A42FD60C35A9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5;p46">
                <a:extLst>
                  <a:ext uri="{FF2B5EF4-FFF2-40B4-BE49-F238E27FC236}">
                    <a16:creationId xmlns:a16="http://schemas.microsoft.com/office/drawing/2014/main" id="{9A0F8BCD-5F23-3010-23C7-5D82A30B5CC1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76;p46">
                <a:extLst>
                  <a:ext uri="{FF2B5EF4-FFF2-40B4-BE49-F238E27FC236}">
                    <a16:creationId xmlns:a16="http://schemas.microsoft.com/office/drawing/2014/main" id="{E93595E4-CFFE-1FE7-8FBB-50207D5F400F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77;p46">
                <a:extLst>
                  <a:ext uri="{FF2B5EF4-FFF2-40B4-BE49-F238E27FC236}">
                    <a16:creationId xmlns:a16="http://schemas.microsoft.com/office/drawing/2014/main" id="{82E895EE-A132-2819-BDD3-C0F81F973019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ED46FDA-A33D-2D97-1507-7035989CD5B9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E2D5D5F6-A597-F49B-ABBB-F444FD50530A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8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97A0F70A-3211-5563-D09C-656EC70B5A6F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16160948-23C8-7950-DBA5-E8E784D7A27B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B4EE9BE1-1764-5D51-C798-B7F28C7F014B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86EA6AA4-FABB-592A-AC6E-A233E0316EBB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BFC0565-7901-F11A-BA85-8C03CFD57F4F}"/>
              </a:ext>
            </a:extLst>
          </p:cNvPr>
          <p:cNvSpPr txBox="1"/>
          <p:nvPr/>
        </p:nvSpPr>
        <p:spPr>
          <a:xfrm>
            <a:off x="846260" y="1215953"/>
            <a:ext cx="7342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Los objetos visuales como las gráficas es una manera de compartir la información y debemos de hacerlo de una forma limpia y concreta, para esto dividimos la estructura en 3 partes, el resumen o la introducción, el desarrollo que es la segmentación de productos y por último una conclusión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E79B3C5-0917-6581-F0F6-B0D7E64046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27"/>
          <a:stretch/>
        </p:blipFill>
        <p:spPr>
          <a:xfrm>
            <a:off x="937845" y="2170059"/>
            <a:ext cx="6931755" cy="2383745"/>
          </a:xfrm>
          <a:prstGeom prst="rect">
            <a:avLst/>
          </a:prstGeom>
        </p:spPr>
      </p:pic>
      <p:sp>
        <p:nvSpPr>
          <p:cNvPr id="21" name="Google Shape;1062;p46">
            <a:extLst>
              <a:ext uri="{FF2B5EF4-FFF2-40B4-BE49-F238E27FC236}">
                <a16:creationId xmlns:a16="http://schemas.microsoft.com/office/drawing/2014/main" id="{6832CE6E-A13E-F817-0D3E-1E81CAEBDD8D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71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7"/>
          <p:cNvSpPr/>
          <p:nvPr/>
        </p:nvSpPr>
        <p:spPr>
          <a:xfrm>
            <a:off x="937845" y="697726"/>
            <a:ext cx="4582939" cy="54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57"/>
          <p:cNvSpPr txBox="1">
            <a:spLocks noGrp="1"/>
          </p:cNvSpPr>
          <p:nvPr>
            <p:ph type="title"/>
          </p:nvPr>
        </p:nvSpPr>
        <p:spPr>
          <a:xfrm>
            <a:off x="1169896" y="808752"/>
            <a:ext cx="4198634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Principios para diseñar dashboards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618" name="Google Shape;1618;p5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5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57"/>
          <p:cNvSpPr/>
          <p:nvPr/>
        </p:nvSpPr>
        <p:spPr>
          <a:xfrm flipH="1">
            <a:off x="6755642" y="1007813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57"/>
          <p:cNvSpPr/>
          <p:nvPr/>
        </p:nvSpPr>
        <p:spPr>
          <a:xfrm flipH="1">
            <a:off x="8189085" y="897675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57"/>
          <p:cNvSpPr/>
          <p:nvPr/>
        </p:nvSpPr>
        <p:spPr>
          <a:xfrm rot="1685758" flipH="1">
            <a:off x="5173581" y="383270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5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5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79DF15F-B26E-92BC-144D-0C9AD37A8CB7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4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93061CBA-A234-3466-61D2-9E61C8B6FA3A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" name="Google Shape;1068;p46">
              <a:extLst>
                <a:ext uri="{FF2B5EF4-FFF2-40B4-BE49-F238E27FC236}">
                  <a16:creationId xmlns:a16="http://schemas.microsoft.com/office/drawing/2014/main" id="{4F532325-5498-95EA-5AC8-DF2E51805354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2" name="Google Shape;1069;p46">
                <a:extLst>
                  <a:ext uri="{FF2B5EF4-FFF2-40B4-BE49-F238E27FC236}">
                    <a16:creationId xmlns:a16="http://schemas.microsoft.com/office/drawing/2014/main" id="{8163A291-E9AA-2C89-F688-EC4FB24A9A7E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70;p46">
                <a:extLst>
                  <a:ext uri="{FF2B5EF4-FFF2-40B4-BE49-F238E27FC236}">
                    <a16:creationId xmlns:a16="http://schemas.microsoft.com/office/drawing/2014/main" id="{B3C1B137-4A88-91F9-314D-BD710BE39747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71;p46">
                <a:extLst>
                  <a:ext uri="{FF2B5EF4-FFF2-40B4-BE49-F238E27FC236}">
                    <a16:creationId xmlns:a16="http://schemas.microsoft.com/office/drawing/2014/main" id="{96BEA621-C564-564F-A2BB-1E0BCDC1A403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72;p46">
                <a:extLst>
                  <a:ext uri="{FF2B5EF4-FFF2-40B4-BE49-F238E27FC236}">
                    <a16:creationId xmlns:a16="http://schemas.microsoft.com/office/drawing/2014/main" id="{411150A2-2F35-66CD-D42A-EF8C95E0F68B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3;p46">
                <a:extLst>
                  <a:ext uri="{FF2B5EF4-FFF2-40B4-BE49-F238E27FC236}">
                    <a16:creationId xmlns:a16="http://schemas.microsoft.com/office/drawing/2014/main" id="{7D8FC1F3-53D4-3304-EF8F-368C29FC3408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74;p46">
                <a:extLst>
                  <a:ext uri="{FF2B5EF4-FFF2-40B4-BE49-F238E27FC236}">
                    <a16:creationId xmlns:a16="http://schemas.microsoft.com/office/drawing/2014/main" id="{7219EB77-911D-A17D-8C70-A42FD60C35A9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5;p46">
                <a:extLst>
                  <a:ext uri="{FF2B5EF4-FFF2-40B4-BE49-F238E27FC236}">
                    <a16:creationId xmlns:a16="http://schemas.microsoft.com/office/drawing/2014/main" id="{9A0F8BCD-5F23-3010-23C7-5D82A30B5CC1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76;p46">
                <a:extLst>
                  <a:ext uri="{FF2B5EF4-FFF2-40B4-BE49-F238E27FC236}">
                    <a16:creationId xmlns:a16="http://schemas.microsoft.com/office/drawing/2014/main" id="{E93595E4-CFFE-1FE7-8FBB-50207D5F400F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77;p46">
                <a:extLst>
                  <a:ext uri="{FF2B5EF4-FFF2-40B4-BE49-F238E27FC236}">
                    <a16:creationId xmlns:a16="http://schemas.microsoft.com/office/drawing/2014/main" id="{82E895EE-A132-2819-BDD3-C0F81F973019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ED46FDA-A33D-2D97-1507-7035989CD5B9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E2D5D5F6-A597-F49B-ABBB-F444FD50530A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8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97A0F70A-3211-5563-D09C-656EC70B5A6F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16160948-23C8-7950-DBA5-E8E784D7A27B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B4EE9BE1-1764-5D51-C798-B7F28C7F014B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86EA6AA4-FABB-592A-AC6E-A233E0316EBB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BFC0565-7901-F11A-BA85-8C03CFD57F4F}"/>
              </a:ext>
            </a:extLst>
          </p:cNvPr>
          <p:cNvSpPr txBox="1"/>
          <p:nvPr/>
        </p:nvSpPr>
        <p:spPr>
          <a:xfrm>
            <a:off x="1459845" y="1853242"/>
            <a:ext cx="32073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Comenzamos por la introducción o resumen, en este caso utilizaremos:</a:t>
            </a:r>
          </a:p>
          <a:p>
            <a:pPr marL="200025" indent="-200025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Controles que pueden ser botones para filtrar los datos.</a:t>
            </a:r>
          </a:p>
          <a:p>
            <a:pPr marL="200025" indent="-200025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Un resumen o visión general de los datos a través del tiempo </a:t>
            </a:r>
          </a:p>
          <a:p>
            <a:r>
              <a:rPr lang="es-MX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E79B3C5-0917-6581-F0F6-B0D7E64046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27" r="67619"/>
          <a:stretch/>
        </p:blipFill>
        <p:spPr>
          <a:xfrm>
            <a:off x="5075277" y="1405901"/>
            <a:ext cx="2501808" cy="2656951"/>
          </a:xfrm>
          <a:prstGeom prst="rect">
            <a:avLst/>
          </a:prstGeom>
        </p:spPr>
      </p:pic>
      <p:sp>
        <p:nvSpPr>
          <p:cNvPr id="21" name="Google Shape;1062;p46">
            <a:extLst>
              <a:ext uri="{FF2B5EF4-FFF2-40B4-BE49-F238E27FC236}">
                <a16:creationId xmlns:a16="http://schemas.microsoft.com/office/drawing/2014/main" id="{EC58DDB1-2A75-379C-9515-1D93306862DF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787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7"/>
          <p:cNvSpPr/>
          <p:nvPr/>
        </p:nvSpPr>
        <p:spPr>
          <a:xfrm>
            <a:off x="937845" y="697726"/>
            <a:ext cx="4582939" cy="54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57"/>
          <p:cNvSpPr txBox="1">
            <a:spLocks noGrp="1"/>
          </p:cNvSpPr>
          <p:nvPr>
            <p:ph type="title"/>
          </p:nvPr>
        </p:nvSpPr>
        <p:spPr>
          <a:xfrm>
            <a:off x="1169896" y="808752"/>
            <a:ext cx="4198634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Principios para diseñar dashboards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618" name="Google Shape;1618;p5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5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57"/>
          <p:cNvSpPr/>
          <p:nvPr/>
        </p:nvSpPr>
        <p:spPr>
          <a:xfrm flipH="1">
            <a:off x="6755642" y="1007813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57"/>
          <p:cNvSpPr/>
          <p:nvPr/>
        </p:nvSpPr>
        <p:spPr>
          <a:xfrm flipH="1">
            <a:off x="8189085" y="897675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57"/>
          <p:cNvSpPr/>
          <p:nvPr/>
        </p:nvSpPr>
        <p:spPr>
          <a:xfrm rot="1685758" flipH="1">
            <a:off x="5173581" y="383270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5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5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79DF15F-B26E-92BC-144D-0C9AD37A8CB7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4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93061CBA-A234-3466-61D2-9E61C8B6FA3A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" name="Google Shape;1068;p46">
              <a:extLst>
                <a:ext uri="{FF2B5EF4-FFF2-40B4-BE49-F238E27FC236}">
                  <a16:creationId xmlns:a16="http://schemas.microsoft.com/office/drawing/2014/main" id="{4F532325-5498-95EA-5AC8-DF2E51805354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2" name="Google Shape;1069;p46">
                <a:extLst>
                  <a:ext uri="{FF2B5EF4-FFF2-40B4-BE49-F238E27FC236}">
                    <a16:creationId xmlns:a16="http://schemas.microsoft.com/office/drawing/2014/main" id="{8163A291-E9AA-2C89-F688-EC4FB24A9A7E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70;p46">
                <a:extLst>
                  <a:ext uri="{FF2B5EF4-FFF2-40B4-BE49-F238E27FC236}">
                    <a16:creationId xmlns:a16="http://schemas.microsoft.com/office/drawing/2014/main" id="{B3C1B137-4A88-91F9-314D-BD710BE39747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71;p46">
                <a:extLst>
                  <a:ext uri="{FF2B5EF4-FFF2-40B4-BE49-F238E27FC236}">
                    <a16:creationId xmlns:a16="http://schemas.microsoft.com/office/drawing/2014/main" id="{96BEA621-C564-564F-A2BB-1E0BCDC1A403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72;p46">
                <a:extLst>
                  <a:ext uri="{FF2B5EF4-FFF2-40B4-BE49-F238E27FC236}">
                    <a16:creationId xmlns:a16="http://schemas.microsoft.com/office/drawing/2014/main" id="{411150A2-2F35-66CD-D42A-EF8C95E0F68B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3;p46">
                <a:extLst>
                  <a:ext uri="{FF2B5EF4-FFF2-40B4-BE49-F238E27FC236}">
                    <a16:creationId xmlns:a16="http://schemas.microsoft.com/office/drawing/2014/main" id="{7D8FC1F3-53D4-3304-EF8F-368C29FC3408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74;p46">
                <a:extLst>
                  <a:ext uri="{FF2B5EF4-FFF2-40B4-BE49-F238E27FC236}">
                    <a16:creationId xmlns:a16="http://schemas.microsoft.com/office/drawing/2014/main" id="{7219EB77-911D-A17D-8C70-A42FD60C35A9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5;p46">
                <a:extLst>
                  <a:ext uri="{FF2B5EF4-FFF2-40B4-BE49-F238E27FC236}">
                    <a16:creationId xmlns:a16="http://schemas.microsoft.com/office/drawing/2014/main" id="{9A0F8BCD-5F23-3010-23C7-5D82A30B5CC1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76;p46">
                <a:extLst>
                  <a:ext uri="{FF2B5EF4-FFF2-40B4-BE49-F238E27FC236}">
                    <a16:creationId xmlns:a16="http://schemas.microsoft.com/office/drawing/2014/main" id="{E93595E4-CFFE-1FE7-8FBB-50207D5F400F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77;p46">
                <a:extLst>
                  <a:ext uri="{FF2B5EF4-FFF2-40B4-BE49-F238E27FC236}">
                    <a16:creationId xmlns:a16="http://schemas.microsoft.com/office/drawing/2014/main" id="{82E895EE-A132-2819-BDD3-C0F81F973019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ED46FDA-A33D-2D97-1507-7035989CD5B9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E2D5D5F6-A597-F49B-ABBB-F444FD50530A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8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97A0F70A-3211-5563-D09C-656EC70B5A6F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16160948-23C8-7950-DBA5-E8E784D7A27B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B4EE9BE1-1764-5D51-C798-B7F28C7F014B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86EA6AA4-FABB-592A-AC6E-A233E0316EBB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BFC0565-7901-F11A-BA85-8C03CFD57F4F}"/>
              </a:ext>
            </a:extLst>
          </p:cNvPr>
          <p:cNvSpPr txBox="1"/>
          <p:nvPr/>
        </p:nvSpPr>
        <p:spPr>
          <a:xfrm>
            <a:off x="1340561" y="1734705"/>
            <a:ext cx="32073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etapa de desarrollo vamos a segmentar las métricas a nivel general, como pueden ser, por ejemplo, los productos y las horas</a:t>
            </a:r>
          </a:p>
          <a:p>
            <a:r>
              <a:rPr lang="es-MX" dirty="0">
                <a:solidFill>
                  <a:schemeClr val="tx1"/>
                </a:solidFill>
              </a:rPr>
              <a:t>Desempeño, la facturación, las cantidades y los productos.</a:t>
            </a:r>
          </a:p>
          <a:p>
            <a:r>
              <a:rPr lang="es-MX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A363A23-9934-21BA-EA67-A4A24041BF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276" t="627" r="33885"/>
          <a:stretch/>
        </p:blipFill>
        <p:spPr>
          <a:xfrm>
            <a:off x="5062766" y="1481739"/>
            <a:ext cx="2446834" cy="2486642"/>
          </a:xfrm>
          <a:prstGeom prst="rect">
            <a:avLst/>
          </a:prstGeom>
        </p:spPr>
      </p:pic>
      <p:sp>
        <p:nvSpPr>
          <p:cNvPr id="22" name="Google Shape;1062;p46">
            <a:extLst>
              <a:ext uri="{FF2B5EF4-FFF2-40B4-BE49-F238E27FC236}">
                <a16:creationId xmlns:a16="http://schemas.microsoft.com/office/drawing/2014/main" id="{DEFC2651-E083-2AC8-265B-CC4A7673C891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30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7"/>
          <p:cNvSpPr/>
          <p:nvPr/>
        </p:nvSpPr>
        <p:spPr>
          <a:xfrm>
            <a:off x="937845" y="697726"/>
            <a:ext cx="4582939" cy="54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57"/>
          <p:cNvSpPr txBox="1">
            <a:spLocks noGrp="1"/>
          </p:cNvSpPr>
          <p:nvPr>
            <p:ph type="title"/>
          </p:nvPr>
        </p:nvSpPr>
        <p:spPr>
          <a:xfrm>
            <a:off x="1169896" y="808752"/>
            <a:ext cx="4198634" cy="3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Principios para diseñar dashboards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618" name="Google Shape;1618;p5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5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57"/>
          <p:cNvSpPr/>
          <p:nvPr/>
        </p:nvSpPr>
        <p:spPr>
          <a:xfrm flipH="1">
            <a:off x="6755642" y="1007813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57"/>
          <p:cNvSpPr/>
          <p:nvPr/>
        </p:nvSpPr>
        <p:spPr>
          <a:xfrm flipH="1">
            <a:off x="8189085" y="897675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57"/>
          <p:cNvSpPr/>
          <p:nvPr/>
        </p:nvSpPr>
        <p:spPr>
          <a:xfrm rot="1685758" flipH="1">
            <a:off x="5173581" y="3832701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5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5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79DF15F-B26E-92BC-144D-0C9AD37A8CB7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4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93061CBA-A234-3466-61D2-9E61C8B6FA3A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5" name="Google Shape;1068;p46">
              <a:extLst>
                <a:ext uri="{FF2B5EF4-FFF2-40B4-BE49-F238E27FC236}">
                  <a16:creationId xmlns:a16="http://schemas.microsoft.com/office/drawing/2014/main" id="{4F532325-5498-95EA-5AC8-DF2E51805354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2" name="Google Shape;1069;p46">
                <a:extLst>
                  <a:ext uri="{FF2B5EF4-FFF2-40B4-BE49-F238E27FC236}">
                    <a16:creationId xmlns:a16="http://schemas.microsoft.com/office/drawing/2014/main" id="{8163A291-E9AA-2C89-F688-EC4FB24A9A7E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70;p46">
                <a:extLst>
                  <a:ext uri="{FF2B5EF4-FFF2-40B4-BE49-F238E27FC236}">
                    <a16:creationId xmlns:a16="http://schemas.microsoft.com/office/drawing/2014/main" id="{B3C1B137-4A88-91F9-314D-BD710BE39747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71;p46">
                <a:extLst>
                  <a:ext uri="{FF2B5EF4-FFF2-40B4-BE49-F238E27FC236}">
                    <a16:creationId xmlns:a16="http://schemas.microsoft.com/office/drawing/2014/main" id="{96BEA621-C564-564F-A2BB-1E0BCDC1A403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72;p46">
                <a:extLst>
                  <a:ext uri="{FF2B5EF4-FFF2-40B4-BE49-F238E27FC236}">
                    <a16:creationId xmlns:a16="http://schemas.microsoft.com/office/drawing/2014/main" id="{411150A2-2F35-66CD-D42A-EF8C95E0F68B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3;p46">
                <a:extLst>
                  <a:ext uri="{FF2B5EF4-FFF2-40B4-BE49-F238E27FC236}">
                    <a16:creationId xmlns:a16="http://schemas.microsoft.com/office/drawing/2014/main" id="{7D8FC1F3-53D4-3304-EF8F-368C29FC3408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74;p46">
                <a:extLst>
                  <a:ext uri="{FF2B5EF4-FFF2-40B4-BE49-F238E27FC236}">
                    <a16:creationId xmlns:a16="http://schemas.microsoft.com/office/drawing/2014/main" id="{7219EB77-911D-A17D-8C70-A42FD60C35A9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5;p46">
                <a:extLst>
                  <a:ext uri="{FF2B5EF4-FFF2-40B4-BE49-F238E27FC236}">
                    <a16:creationId xmlns:a16="http://schemas.microsoft.com/office/drawing/2014/main" id="{9A0F8BCD-5F23-3010-23C7-5D82A30B5CC1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76;p46">
                <a:extLst>
                  <a:ext uri="{FF2B5EF4-FFF2-40B4-BE49-F238E27FC236}">
                    <a16:creationId xmlns:a16="http://schemas.microsoft.com/office/drawing/2014/main" id="{E93595E4-CFFE-1FE7-8FBB-50207D5F400F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77;p46">
                <a:extLst>
                  <a:ext uri="{FF2B5EF4-FFF2-40B4-BE49-F238E27FC236}">
                    <a16:creationId xmlns:a16="http://schemas.microsoft.com/office/drawing/2014/main" id="{82E895EE-A132-2819-BDD3-C0F81F973019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ED46FDA-A33D-2D97-1507-7035989CD5B9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E2D5D5F6-A597-F49B-ABBB-F444FD50530A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8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97A0F70A-3211-5563-D09C-656EC70B5A6F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16160948-23C8-7950-DBA5-E8E784D7A27B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B4EE9BE1-1764-5D51-C798-B7F28C7F014B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86EA6AA4-FABB-592A-AC6E-A233E0316EBB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BFC0565-7901-F11A-BA85-8C03CFD57F4F}"/>
              </a:ext>
            </a:extLst>
          </p:cNvPr>
          <p:cNvSpPr txBox="1"/>
          <p:nvPr/>
        </p:nvSpPr>
        <p:spPr>
          <a:xfrm>
            <a:off x="1340561" y="1734705"/>
            <a:ext cx="32073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la última etapa se encuentra la conclusión aquí debemos destacar la desfragmentación de acuerdo con las métricas y características especiales.</a:t>
            </a:r>
          </a:p>
          <a:p>
            <a:r>
              <a:rPr lang="es-MX" dirty="0">
                <a:solidFill>
                  <a:schemeClr val="tx1"/>
                </a:solidFill>
              </a:rPr>
              <a:t> Podemos hacer conclusiones como, por ejemplo, que empleado tuvo mejor desempeño, cual fue el producto más vendido en cuestión de dinero y cantidades, esto hablando para el </a:t>
            </a:r>
            <a:r>
              <a:rPr lang="es-MX">
                <a:solidFill>
                  <a:schemeClr val="tx1"/>
                </a:solidFill>
              </a:rPr>
              <a:t>análisis de una </a:t>
            </a:r>
            <a:r>
              <a:rPr lang="es-MX" dirty="0">
                <a:solidFill>
                  <a:schemeClr val="tx1"/>
                </a:solidFill>
              </a:rPr>
              <a:t>tienda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77B755D-456C-6721-B1B2-CC8E170B8F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865" t="627"/>
          <a:stretch/>
        </p:blipFill>
        <p:spPr>
          <a:xfrm>
            <a:off x="5097600" y="1565157"/>
            <a:ext cx="2642400" cy="2742428"/>
          </a:xfrm>
          <a:prstGeom prst="rect">
            <a:avLst/>
          </a:prstGeom>
        </p:spPr>
      </p:pic>
      <p:sp>
        <p:nvSpPr>
          <p:cNvPr id="21" name="Google Shape;1062;p46">
            <a:extLst>
              <a:ext uri="{FF2B5EF4-FFF2-40B4-BE49-F238E27FC236}">
                <a16:creationId xmlns:a16="http://schemas.microsoft.com/office/drawing/2014/main" id="{9E40AB38-2ED2-2C71-C7A4-BBC3A8280C1A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0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Google Shape;1249;p50"/>
          <p:cNvGrpSpPr/>
          <p:nvPr/>
        </p:nvGrpSpPr>
        <p:grpSpPr>
          <a:xfrm>
            <a:off x="7192079" y="3371409"/>
            <a:ext cx="1214578" cy="425543"/>
            <a:chOff x="2271950" y="2722775"/>
            <a:chExt cx="575875" cy="201775"/>
          </a:xfrm>
        </p:grpSpPr>
        <p:sp>
          <p:nvSpPr>
            <p:cNvPr id="1250" name="Google Shape;1250;p50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9" name="Google Shape;1259;p50"/>
          <p:cNvSpPr/>
          <p:nvPr/>
        </p:nvSpPr>
        <p:spPr>
          <a:xfrm>
            <a:off x="4762138" y="8458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50"/>
          <p:cNvSpPr/>
          <p:nvPr/>
        </p:nvSpPr>
        <p:spPr>
          <a:xfrm>
            <a:off x="5414751" y="77754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50"/>
          <p:cNvSpPr/>
          <p:nvPr/>
        </p:nvSpPr>
        <p:spPr>
          <a:xfrm>
            <a:off x="8216276" y="95434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50"/>
          <p:cNvSpPr/>
          <p:nvPr/>
        </p:nvSpPr>
        <p:spPr>
          <a:xfrm rot="-1685758">
            <a:off x="5045528" y="1289634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50"/>
          <p:cNvSpPr/>
          <p:nvPr/>
        </p:nvSpPr>
        <p:spPr>
          <a:xfrm>
            <a:off x="7626025" y="91777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50"/>
          <p:cNvSpPr/>
          <p:nvPr/>
        </p:nvSpPr>
        <p:spPr>
          <a:xfrm>
            <a:off x="8286401" y="300222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50"/>
          <p:cNvSpPr/>
          <p:nvPr/>
        </p:nvSpPr>
        <p:spPr>
          <a:xfrm rot="-1685758">
            <a:off x="7555828" y="41304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50"/>
          <p:cNvSpPr/>
          <p:nvPr/>
        </p:nvSpPr>
        <p:spPr>
          <a:xfrm>
            <a:off x="8359576" y="17266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50"/>
          <p:cNvSpPr/>
          <p:nvPr/>
        </p:nvSpPr>
        <p:spPr>
          <a:xfrm>
            <a:off x="5021388" y="3575250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50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50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5;p40">
            <a:extLst>
              <a:ext uri="{FF2B5EF4-FFF2-40B4-BE49-F238E27FC236}">
                <a16:creationId xmlns:a16="http://schemas.microsoft.com/office/drawing/2014/main" id="{31500E95-2557-AA2D-3B37-60CBAF8C0E06}"/>
              </a:ext>
            </a:extLst>
          </p:cNvPr>
          <p:cNvSpPr/>
          <p:nvPr/>
        </p:nvSpPr>
        <p:spPr>
          <a:xfrm>
            <a:off x="706038" y="676727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48;p40">
            <a:extLst>
              <a:ext uri="{FF2B5EF4-FFF2-40B4-BE49-F238E27FC236}">
                <a16:creationId xmlns:a16="http://schemas.microsoft.com/office/drawing/2014/main" id="{90DDD100-B7BB-E4D5-AF1B-E24C22F46465}"/>
              </a:ext>
            </a:extLst>
          </p:cNvPr>
          <p:cNvSpPr txBox="1">
            <a:spLocks/>
          </p:cNvSpPr>
          <p:nvPr/>
        </p:nvSpPr>
        <p:spPr>
          <a:xfrm>
            <a:off x="705980" y="980340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500" dirty="0">
                <a:solidFill>
                  <a:schemeClr val="lt1"/>
                </a:solidFill>
                <a:latin typeface="Bebas Neue"/>
                <a:sym typeface="Bebas Neue"/>
              </a:rPr>
              <a:t>05</a:t>
            </a:r>
          </a:p>
        </p:txBody>
      </p:sp>
      <p:grpSp>
        <p:nvGrpSpPr>
          <p:cNvPr id="1230" name="Grupo 1229">
            <a:extLst>
              <a:ext uri="{FF2B5EF4-FFF2-40B4-BE49-F238E27FC236}">
                <a16:creationId xmlns:a16="http://schemas.microsoft.com/office/drawing/2014/main" id="{059B01FD-759C-667B-D2CC-37F9A4634897}"/>
              </a:ext>
            </a:extLst>
          </p:cNvPr>
          <p:cNvGrpSpPr/>
          <p:nvPr/>
        </p:nvGrpSpPr>
        <p:grpSpPr>
          <a:xfrm>
            <a:off x="5021388" y="900095"/>
            <a:ext cx="3660264" cy="3454307"/>
            <a:chOff x="5021388" y="900095"/>
            <a:chExt cx="3660264" cy="3454307"/>
          </a:xfrm>
        </p:grpSpPr>
        <p:sp>
          <p:nvSpPr>
            <p:cNvPr id="9" name="Google Shape;1624;p57">
              <a:extLst>
                <a:ext uri="{FF2B5EF4-FFF2-40B4-BE49-F238E27FC236}">
                  <a16:creationId xmlns:a16="http://schemas.microsoft.com/office/drawing/2014/main" id="{802AECF7-D04D-A73D-38CA-AD15FDA02000}"/>
                </a:ext>
              </a:extLst>
            </p:cNvPr>
            <p:cNvSpPr/>
            <p:nvPr/>
          </p:nvSpPr>
          <p:spPr>
            <a:xfrm>
              <a:off x="6621031" y="1237978"/>
              <a:ext cx="517858" cy="49154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1625;p57">
              <a:extLst>
                <a:ext uri="{FF2B5EF4-FFF2-40B4-BE49-F238E27FC236}">
                  <a16:creationId xmlns:a16="http://schemas.microsoft.com/office/drawing/2014/main" id="{11550FEA-8A0C-7FB8-434C-DC595DA81724}"/>
                </a:ext>
              </a:extLst>
            </p:cNvPr>
            <p:cNvGrpSpPr/>
            <p:nvPr/>
          </p:nvGrpSpPr>
          <p:grpSpPr>
            <a:xfrm flipH="1">
              <a:off x="7447339" y="2613946"/>
              <a:ext cx="858975" cy="300968"/>
              <a:chOff x="2271950" y="2722775"/>
              <a:chExt cx="575875" cy="201775"/>
            </a:xfrm>
          </p:grpSpPr>
          <p:sp>
            <p:nvSpPr>
              <p:cNvPr id="1224" name="Google Shape;1626;p57">
                <a:extLst>
                  <a:ext uri="{FF2B5EF4-FFF2-40B4-BE49-F238E27FC236}">
                    <a16:creationId xmlns:a16="http://schemas.microsoft.com/office/drawing/2014/main" id="{74205133-FE48-44F7-5A41-20CDD18BAF97}"/>
                  </a:ext>
                </a:extLst>
              </p:cNvPr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627;p57">
                <a:extLst>
                  <a:ext uri="{FF2B5EF4-FFF2-40B4-BE49-F238E27FC236}">
                    <a16:creationId xmlns:a16="http://schemas.microsoft.com/office/drawing/2014/main" id="{3352BC87-F628-3A20-79A3-524FEF391638}"/>
                  </a:ext>
                </a:extLst>
              </p:cNvPr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628;p57">
                <a:extLst>
                  <a:ext uri="{FF2B5EF4-FFF2-40B4-BE49-F238E27FC236}">
                    <a16:creationId xmlns:a16="http://schemas.microsoft.com/office/drawing/2014/main" id="{5D4E81E6-7BC0-9382-E1F4-CB1C3A047D47}"/>
                  </a:ext>
                </a:extLst>
              </p:cNvPr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629;p57">
                <a:extLst>
                  <a:ext uri="{FF2B5EF4-FFF2-40B4-BE49-F238E27FC236}">
                    <a16:creationId xmlns:a16="http://schemas.microsoft.com/office/drawing/2014/main" id="{A057406C-C4A3-BA06-59C5-DF77EE96F9E2}"/>
                  </a:ext>
                </a:extLst>
              </p:cNvPr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630;p57">
                <a:extLst>
                  <a:ext uri="{FF2B5EF4-FFF2-40B4-BE49-F238E27FC236}">
                    <a16:creationId xmlns:a16="http://schemas.microsoft.com/office/drawing/2014/main" id="{C3D6711E-9D4D-1A85-4926-2D4B8020E3F1}"/>
                  </a:ext>
                </a:extLst>
              </p:cNvPr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631;p57">
              <a:extLst>
                <a:ext uri="{FF2B5EF4-FFF2-40B4-BE49-F238E27FC236}">
                  <a16:creationId xmlns:a16="http://schemas.microsoft.com/office/drawing/2014/main" id="{5D8A6331-C081-07B4-BA8D-94E4AD0EF873}"/>
                </a:ext>
              </a:extLst>
            </p:cNvPr>
            <p:cNvGrpSpPr/>
            <p:nvPr/>
          </p:nvGrpSpPr>
          <p:grpSpPr>
            <a:xfrm>
              <a:off x="5457810" y="1581290"/>
              <a:ext cx="2338579" cy="2014768"/>
              <a:chOff x="4546896" y="1377977"/>
              <a:chExt cx="2655063" cy="2287430"/>
            </a:xfrm>
          </p:grpSpPr>
          <p:sp>
            <p:nvSpPr>
              <p:cNvPr id="45" name="Google Shape;1632;p57">
                <a:extLst>
                  <a:ext uri="{FF2B5EF4-FFF2-40B4-BE49-F238E27FC236}">
                    <a16:creationId xmlns:a16="http://schemas.microsoft.com/office/drawing/2014/main" id="{C5C22C3F-AE99-907C-3B73-CE705DFF39AB}"/>
                  </a:ext>
                </a:extLst>
              </p:cNvPr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87" extrusionOk="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33;p57">
                <a:extLst>
                  <a:ext uri="{FF2B5EF4-FFF2-40B4-BE49-F238E27FC236}">
                    <a16:creationId xmlns:a16="http://schemas.microsoft.com/office/drawing/2014/main" id="{D710DD07-A00B-82FD-8688-45A32F085248}"/>
                  </a:ext>
                </a:extLst>
              </p:cNvPr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70" extrusionOk="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34;p57">
                <a:extLst>
                  <a:ext uri="{FF2B5EF4-FFF2-40B4-BE49-F238E27FC236}">
                    <a16:creationId xmlns:a16="http://schemas.microsoft.com/office/drawing/2014/main" id="{16E57D06-D2A9-971D-C3DA-69DC6753FFAA}"/>
                  </a:ext>
                </a:extLst>
              </p:cNvPr>
              <p:cNvSpPr/>
              <p:nvPr/>
            </p:nvSpPr>
            <p:spPr>
              <a:xfrm>
                <a:off x="5687360" y="1576666"/>
                <a:ext cx="1403029" cy="1693288"/>
              </a:xfrm>
              <a:custGeom>
                <a:avLst/>
                <a:gdLst/>
                <a:ahLst/>
                <a:cxnLst/>
                <a:rect l="l" t="t" r="r" b="b"/>
                <a:pathLst>
                  <a:path w="38747" h="46763" extrusionOk="0">
                    <a:moveTo>
                      <a:pt x="1" y="7839"/>
                    </a:moveTo>
                    <a:lnTo>
                      <a:pt x="9977" y="46763"/>
                    </a:lnTo>
                    <a:cubicBezTo>
                      <a:pt x="24086" y="38907"/>
                      <a:pt x="38747" y="39388"/>
                      <a:pt x="38747" y="39388"/>
                    </a:cubicBezTo>
                    <a:lnTo>
                      <a:pt x="38604" y="33420"/>
                    </a:lnTo>
                    <a:lnTo>
                      <a:pt x="30071" y="143"/>
                    </a:lnTo>
                    <a:cubicBezTo>
                      <a:pt x="30071" y="143"/>
                      <a:pt x="14110" y="0"/>
                      <a:pt x="1" y="783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635;p57">
                <a:extLst>
                  <a:ext uri="{FF2B5EF4-FFF2-40B4-BE49-F238E27FC236}">
                    <a16:creationId xmlns:a16="http://schemas.microsoft.com/office/drawing/2014/main" id="{997E22ED-935E-4E72-6DCB-4E5931648EF8}"/>
                  </a:ext>
                </a:extLst>
              </p:cNvPr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avLst/>
                <a:gdLst/>
                <a:ahLst/>
                <a:cxnLst/>
                <a:rect l="l" t="t" r="r" b="b"/>
                <a:pathLst>
                  <a:path w="70153" h="54477" extrusionOk="0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36;p57">
                <a:extLst>
                  <a:ext uri="{FF2B5EF4-FFF2-40B4-BE49-F238E27FC236}">
                    <a16:creationId xmlns:a16="http://schemas.microsoft.com/office/drawing/2014/main" id="{A1430786-D2EB-5DA3-9F4B-8BCAD664A7DE}"/>
                  </a:ext>
                </a:extLst>
              </p:cNvPr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avLst/>
                <a:gdLst/>
                <a:ahLst/>
                <a:cxnLst/>
                <a:rect l="l" t="t" r="r" b="b"/>
                <a:pathLst>
                  <a:path w="40065" h="47191" extrusionOk="0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37;p57">
                <a:extLst>
                  <a:ext uri="{FF2B5EF4-FFF2-40B4-BE49-F238E27FC236}">
                    <a16:creationId xmlns:a16="http://schemas.microsoft.com/office/drawing/2014/main" id="{A61D68D0-F835-9EBF-CEBC-E72896F344AC}"/>
                  </a:ext>
                </a:extLst>
              </p:cNvPr>
              <p:cNvSpPr/>
              <p:nvPr/>
            </p:nvSpPr>
            <p:spPr>
              <a:xfrm>
                <a:off x="4566233" y="1677948"/>
                <a:ext cx="2635726" cy="1987458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87" fill="none" extrusionOk="0">
                    <a:moveTo>
                      <a:pt x="0" y="14163"/>
                    </a:moveTo>
                    <a:lnTo>
                      <a:pt x="8658" y="47956"/>
                    </a:lnTo>
                    <a:lnTo>
                      <a:pt x="10653" y="54886"/>
                    </a:lnTo>
                    <a:cubicBezTo>
                      <a:pt x="10653" y="54886"/>
                      <a:pt x="26312" y="46638"/>
                      <a:pt x="41722" y="46923"/>
                    </a:cubicBezTo>
                    <a:cubicBezTo>
                      <a:pt x="57024" y="38764"/>
                      <a:pt x="72790" y="38942"/>
                      <a:pt x="72790" y="38942"/>
                    </a:cubicBezTo>
                    <a:lnTo>
                      <a:pt x="71240" y="33295"/>
                    </a:lnTo>
                    <a:lnTo>
                      <a:pt x="62707" y="0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38;p57">
                <a:extLst>
                  <a:ext uri="{FF2B5EF4-FFF2-40B4-BE49-F238E27FC236}">
                    <a16:creationId xmlns:a16="http://schemas.microsoft.com/office/drawing/2014/main" id="{C046A8BC-075D-E344-8725-3F8BE21C429D}"/>
                  </a:ext>
                </a:extLst>
              </p:cNvPr>
              <p:cNvSpPr/>
              <p:nvPr/>
            </p:nvSpPr>
            <p:spPr>
              <a:xfrm>
                <a:off x="4557217" y="1643729"/>
                <a:ext cx="2635726" cy="1986843"/>
              </a:xfrm>
              <a:custGeom>
                <a:avLst/>
                <a:gdLst/>
                <a:ahLst/>
                <a:cxnLst/>
                <a:rect l="l" t="t" r="r" b="b"/>
                <a:pathLst>
                  <a:path w="72790" h="54870" fill="none" extrusionOk="0">
                    <a:moveTo>
                      <a:pt x="1105" y="13682"/>
                    </a:moveTo>
                    <a:cubicBezTo>
                      <a:pt x="659" y="13860"/>
                      <a:pt x="0" y="14163"/>
                      <a:pt x="0" y="14163"/>
                    </a:cubicBezTo>
                    <a:lnTo>
                      <a:pt x="8658" y="47957"/>
                    </a:lnTo>
                    <a:lnTo>
                      <a:pt x="10653" y="54869"/>
                    </a:lnTo>
                    <a:cubicBezTo>
                      <a:pt x="10653" y="54869"/>
                      <a:pt x="26312" y="46639"/>
                      <a:pt x="41721" y="46906"/>
                    </a:cubicBezTo>
                    <a:cubicBezTo>
                      <a:pt x="57024" y="38765"/>
                      <a:pt x="72789" y="38943"/>
                      <a:pt x="72789" y="38943"/>
                    </a:cubicBezTo>
                    <a:lnTo>
                      <a:pt x="71240" y="33278"/>
                    </a:lnTo>
                    <a:lnTo>
                      <a:pt x="62707" y="1"/>
                    </a:lnTo>
                    <a:cubicBezTo>
                      <a:pt x="62707" y="1"/>
                      <a:pt x="62297" y="1"/>
                      <a:pt x="61549" y="19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39;p57">
                <a:extLst>
                  <a:ext uri="{FF2B5EF4-FFF2-40B4-BE49-F238E27FC236}">
                    <a16:creationId xmlns:a16="http://schemas.microsoft.com/office/drawing/2014/main" id="{FD178AAA-9C90-FA92-6D49-F9FE9DE94322}"/>
                  </a:ext>
                </a:extLst>
              </p:cNvPr>
              <p:cNvSpPr/>
              <p:nvPr/>
            </p:nvSpPr>
            <p:spPr>
              <a:xfrm>
                <a:off x="4597845" y="1581808"/>
                <a:ext cx="2492515" cy="1955195"/>
              </a:xfrm>
              <a:custGeom>
                <a:avLst/>
                <a:gdLst/>
                <a:ahLst/>
                <a:cxnLst/>
                <a:rect l="l" t="t" r="r" b="b"/>
                <a:pathLst>
                  <a:path w="68835" h="53996" fill="none" extrusionOk="0">
                    <a:moveTo>
                      <a:pt x="0" y="15410"/>
                    </a:moveTo>
                    <a:lnTo>
                      <a:pt x="8658" y="49204"/>
                    </a:lnTo>
                    <a:lnTo>
                      <a:pt x="11277" y="53996"/>
                    </a:lnTo>
                    <a:cubicBezTo>
                      <a:pt x="11277" y="53996"/>
                      <a:pt x="25706" y="46069"/>
                      <a:pt x="40065" y="46621"/>
                    </a:cubicBezTo>
                    <a:cubicBezTo>
                      <a:pt x="54174" y="38765"/>
                      <a:pt x="68835" y="39246"/>
                      <a:pt x="68835" y="39246"/>
                    </a:cubicBezTo>
                    <a:lnTo>
                      <a:pt x="68692" y="33278"/>
                    </a:lnTo>
                    <a:lnTo>
                      <a:pt x="60159" y="1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40;p57">
                <a:extLst>
                  <a:ext uri="{FF2B5EF4-FFF2-40B4-BE49-F238E27FC236}">
                    <a16:creationId xmlns:a16="http://schemas.microsoft.com/office/drawing/2014/main" id="{92BE6052-8507-1BD9-DEFA-3B8AE90EA945}"/>
                  </a:ext>
                </a:extLst>
              </p:cNvPr>
              <p:cNvSpPr/>
              <p:nvPr/>
            </p:nvSpPr>
            <p:spPr>
              <a:xfrm>
                <a:off x="4546896" y="1377977"/>
                <a:ext cx="2540240" cy="1972612"/>
              </a:xfrm>
              <a:custGeom>
                <a:avLst/>
                <a:gdLst/>
                <a:ahLst/>
                <a:cxnLst/>
                <a:rect l="l" t="t" r="r" b="b"/>
                <a:pathLst>
                  <a:path w="70153" h="54477" fill="none" extrusionOk="0">
                    <a:moveTo>
                      <a:pt x="60159" y="125"/>
                    </a:moveTo>
                    <a:cubicBezTo>
                      <a:pt x="60159" y="125"/>
                      <a:pt x="44197" y="0"/>
                      <a:pt x="30088" y="7839"/>
                    </a:cubicBezTo>
                    <a:cubicBezTo>
                      <a:pt x="15730" y="7287"/>
                      <a:pt x="0" y="15552"/>
                      <a:pt x="0" y="15552"/>
                    </a:cubicBezTo>
                    <a:lnTo>
                      <a:pt x="9976" y="54477"/>
                    </a:lnTo>
                    <a:cubicBezTo>
                      <a:pt x="9976" y="54477"/>
                      <a:pt x="25706" y="46211"/>
                      <a:pt x="40064" y="46763"/>
                    </a:cubicBezTo>
                    <a:cubicBezTo>
                      <a:pt x="54173" y="38907"/>
                      <a:pt x="70153" y="39049"/>
                      <a:pt x="70153" y="3904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41;p57">
                <a:extLst>
                  <a:ext uri="{FF2B5EF4-FFF2-40B4-BE49-F238E27FC236}">
                    <a16:creationId xmlns:a16="http://schemas.microsoft.com/office/drawing/2014/main" id="{664C762D-245B-5D2E-8022-953D9D9DFE51}"/>
                  </a:ext>
                </a:extLst>
              </p:cNvPr>
              <p:cNvSpPr/>
              <p:nvPr/>
            </p:nvSpPr>
            <p:spPr>
              <a:xfrm>
                <a:off x="4546896" y="1641810"/>
                <a:ext cx="1450754" cy="1708786"/>
              </a:xfrm>
              <a:custGeom>
                <a:avLst/>
                <a:gdLst/>
                <a:ahLst/>
                <a:cxnLst/>
                <a:rect l="l" t="t" r="r" b="b"/>
                <a:pathLst>
                  <a:path w="40065" h="47191" fill="none" extrusionOk="0">
                    <a:moveTo>
                      <a:pt x="0" y="8266"/>
                    </a:moveTo>
                    <a:lnTo>
                      <a:pt x="9976" y="47191"/>
                    </a:lnTo>
                    <a:cubicBezTo>
                      <a:pt x="9976" y="47191"/>
                      <a:pt x="25706" y="38925"/>
                      <a:pt x="40064" y="39477"/>
                    </a:cubicBezTo>
                    <a:lnTo>
                      <a:pt x="30088" y="553"/>
                    </a:lnTo>
                    <a:cubicBezTo>
                      <a:pt x="15730" y="1"/>
                      <a:pt x="0" y="8266"/>
                      <a:pt x="0" y="8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42;p57">
                <a:extLst>
                  <a:ext uri="{FF2B5EF4-FFF2-40B4-BE49-F238E27FC236}">
                    <a16:creationId xmlns:a16="http://schemas.microsoft.com/office/drawing/2014/main" id="{9F24CCD3-6B54-7044-F2C5-B43E11C5B14C}"/>
                  </a:ext>
                </a:extLst>
              </p:cNvPr>
              <p:cNvSpPr/>
              <p:nvPr/>
            </p:nvSpPr>
            <p:spPr>
              <a:xfrm>
                <a:off x="5595782" y="1661146"/>
                <a:ext cx="40012" cy="688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9" extrusionOk="0">
                    <a:moveTo>
                      <a:pt x="0" y="1"/>
                    </a:moveTo>
                    <a:cubicBezTo>
                      <a:pt x="356" y="1"/>
                      <a:pt x="748" y="19"/>
                      <a:pt x="1105" y="19"/>
                    </a:cubicBezTo>
                    <a:cubicBezTo>
                      <a:pt x="748" y="19"/>
                      <a:pt x="374" y="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43;p57">
                <a:extLst>
                  <a:ext uri="{FF2B5EF4-FFF2-40B4-BE49-F238E27FC236}">
                    <a16:creationId xmlns:a16="http://schemas.microsoft.com/office/drawing/2014/main" id="{C1AE240D-FF05-1A3C-9E33-2ACFC890EBD7}"/>
                  </a:ext>
                </a:extLst>
              </p:cNvPr>
              <p:cNvSpPr/>
              <p:nvPr/>
            </p:nvSpPr>
            <p:spPr>
              <a:xfrm>
                <a:off x="5593175" y="1661146"/>
                <a:ext cx="36" cy="3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44;p57">
                <a:extLst>
                  <a:ext uri="{FF2B5EF4-FFF2-40B4-BE49-F238E27FC236}">
                    <a16:creationId xmlns:a16="http://schemas.microsoft.com/office/drawing/2014/main" id="{DC710499-FA4C-CF4D-5F3E-CBD8D7E3F12A}"/>
                  </a:ext>
                </a:extLst>
              </p:cNvPr>
              <p:cNvSpPr/>
              <p:nvPr/>
            </p:nvSpPr>
            <p:spPr>
              <a:xfrm>
                <a:off x="4971977" y="3106145"/>
                <a:ext cx="988931" cy="282547"/>
              </a:xfrm>
              <a:custGeom>
                <a:avLst/>
                <a:gdLst/>
                <a:ahLst/>
                <a:cxnLst/>
                <a:rect l="l" t="t" r="r" b="b"/>
                <a:pathLst>
                  <a:path w="27311" h="7803" fill="none" extrusionOk="0">
                    <a:moveTo>
                      <a:pt x="27310" y="392"/>
                    </a:moveTo>
                    <a:cubicBezTo>
                      <a:pt x="27310" y="392"/>
                      <a:pt x="15250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45;p57">
                <a:extLst>
                  <a:ext uri="{FF2B5EF4-FFF2-40B4-BE49-F238E27FC236}">
                    <a16:creationId xmlns:a16="http://schemas.microsoft.com/office/drawing/2014/main" id="{60EB5E16-F48F-4E65-54F3-6BA390328662}"/>
                  </a:ext>
                </a:extLst>
              </p:cNvPr>
              <p:cNvSpPr/>
              <p:nvPr/>
            </p:nvSpPr>
            <p:spPr>
              <a:xfrm>
                <a:off x="4988742" y="3147425"/>
                <a:ext cx="988931" cy="282547"/>
              </a:xfrm>
              <a:custGeom>
                <a:avLst/>
                <a:gdLst/>
                <a:ahLst/>
                <a:cxnLst/>
                <a:rect l="l" t="t" r="r" b="b"/>
                <a:pathLst>
                  <a:path w="27311" h="7803" fill="none" extrusionOk="0">
                    <a:moveTo>
                      <a:pt x="27310" y="392"/>
                    </a:moveTo>
                    <a:cubicBezTo>
                      <a:pt x="27310" y="392"/>
                      <a:pt x="15268" y="0"/>
                      <a:pt x="1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46;p57">
                <a:extLst>
                  <a:ext uri="{FF2B5EF4-FFF2-40B4-BE49-F238E27FC236}">
                    <a16:creationId xmlns:a16="http://schemas.microsoft.com/office/drawing/2014/main" id="{6484D17C-FDA3-0046-1655-B792FCC6BDBC}"/>
                  </a:ext>
                </a:extLst>
              </p:cNvPr>
              <p:cNvSpPr/>
              <p:nvPr/>
            </p:nvSpPr>
            <p:spPr>
              <a:xfrm>
                <a:off x="5008115" y="3190625"/>
                <a:ext cx="988895" cy="282583"/>
              </a:xfrm>
              <a:custGeom>
                <a:avLst/>
                <a:gdLst/>
                <a:ahLst/>
                <a:cxnLst/>
                <a:rect l="l" t="t" r="r" b="b"/>
                <a:pathLst>
                  <a:path w="27310" h="7804" fill="none" extrusionOk="0">
                    <a:moveTo>
                      <a:pt x="27310" y="410"/>
                    </a:moveTo>
                    <a:cubicBezTo>
                      <a:pt x="27310" y="410"/>
                      <a:pt x="15249" y="1"/>
                      <a:pt x="0" y="7803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47;p57">
                <a:extLst>
                  <a:ext uri="{FF2B5EF4-FFF2-40B4-BE49-F238E27FC236}">
                    <a16:creationId xmlns:a16="http://schemas.microsoft.com/office/drawing/2014/main" id="{E4F8DE7D-AF38-FFA2-B082-79E26345FFF4}"/>
                  </a:ext>
                </a:extLst>
              </p:cNvPr>
              <p:cNvSpPr/>
              <p:nvPr/>
            </p:nvSpPr>
            <p:spPr>
              <a:xfrm>
                <a:off x="6037628" y="2848106"/>
                <a:ext cx="991502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382" h="7109" fill="none" extrusionOk="0">
                    <a:moveTo>
                      <a:pt x="1" y="7108"/>
                    </a:moveTo>
                    <a:cubicBezTo>
                      <a:pt x="1" y="7108"/>
                      <a:pt x="10262" y="802"/>
                      <a:pt x="27382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48;p57">
                <a:extLst>
                  <a:ext uri="{FF2B5EF4-FFF2-40B4-BE49-F238E27FC236}">
                    <a16:creationId xmlns:a16="http://schemas.microsoft.com/office/drawing/2014/main" id="{104DB45F-6EB8-50A9-4555-A93F24466960}"/>
                  </a:ext>
                </a:extLst>
              </p:cNvPr>
              <p:cNvSpPr/>
              <p:nvPr/>
            </p:nvSpPr>
            <p:spPr>
              <a:xfrm>
                <a:off x="6042806" y="2892609"/>
                <a:ext cx="992118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399" h="7109" fill="none" extrusionOk="0">
                    <a:moveTo>
                      <a:pt x="0" y="7108"/>
                    </a:moveTo>
                    <a:cubicBezTo>
                      <a:pt x="0" y="7108"/>
                      <a:pt x="10279" y="802"/>
                      <a:pt x="27399" y="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49;p57">
                <a:extLst>
                  <a:ext uri="{FF2B5EF4-FFF2-40B4-BE49-F238E27FC236}">
                    <a16:creationId xmlns:a16="http://schemas.microsoft.com/office/drawing/2014/main" id="{CC20AE9F-EBB7-AA7B-7A5C-9815B4BC9060}"/>
                  </a:ext>
                </a:extLst>
              </p:cNvPr>
              <p:cNvSpPr/>
              <p:nvPr/>
            </p:nvSpPr>
            <p:spPr>
              <a:xfrm>
                <a:off x="6047948" y="2939683"/>
                <a:ext cx="992154" cy="257417"/>
              </a:xfrm>
              <a:custGeom>
                <a:avLst/>
                <a:gdLst/>
                <a:ahLst/>
                <a:cxnLst/>
                <a:rect l="l" t="t" r="r" b="b"/>
                <a:pathLst>
                  <a:path w="27400" h="7109" fill="none" extrusionOk="0">
                    <a:moveTo>
                      <a:pt x="1" y="7109"/>
                    </a:moveTo>
                    <a:cubicBezTo>
                      <a:pt x="1" y="7109"/>
                      <a:pt x="10262" y="803"/>
                      <a:pt x="27399" y="1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50;p57">
                <a:extLst>
                  <a:ext uri="{FF2B5EF4-FFF2-40B4-BE49-F238E27FC236}">
                    <a16:creationId xmlns:a16="http://schemas.microsoft.com/office/drawing/2014/main" id="{8B42AA43-83AE-B23B-69C6-550025C6F24B}"/>
                  </a:ext>
                </a:extLst>
              </p:cNvPr>
              <p:cNvSpPr/>
              <p:nvPr/>
            </p:nvSpPr>
            <p:spPr>
              <a:xfrm>
                <a:off x="5997651" y="3070658"/>
                <a:ext cx="50984" cy="199336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5505" fill="none" extrusionOk="0">
                    <a:moveTo>
                      <a:pt x="0" y="0"/>
                    </a:moveTo>
                    <a:lnTo>
                      <a:pt x="1408" y="5505"/>
                    </a:lnTo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651;p57">
                <a:extLst>
                  <a:ext uri="{FF2B5EF4-FFF2-40B4-BE49-F238E27FC236}">
                    <a16:creationId xmlns:a16="http://schemas.microsoft.com/office/drawing/2014/main" id="{258070F2-8A49-1A58-2B36-35F03B503F41}"/>
                  </a:ext>
                </a:extLst>
              </p:cNvPr>
              <p:cNvSpPr/>
              <p:nvPr/>
            </p:nvSpPr>
            <p:spPr>
              <a:xfrm>
                <a:off x="4693297" y="1840499"/>
                <a:ext cx="888304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8106" fill="none" extrusionOk="0">
                    <a:moveTo>
                      <a:pt x="820" y="8106"/>
                    </a:moveTo>
                    <a:lnTo>
                      <a:pt x="1" y="6289"/>
                    </a:lnTo>
                    <a:cubicBezTo>
                      <a:pt x="10743" y="1443"/>
                      <a:pt x="19899" y="268"/>
                      <a:pt x="24407" y="0"/>
                    </a:cubicBezTo>
                    <a:lnTo>
                      <a:pt x="24531" y="2013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652;p57">
                <a:extLst>
                  <a:ext uri="{FF2B5EF4-FFF2-40B4-BE49-F238E27FC236}">
                    <a16:creationId xmlns:a16="http://schemas.microsoft.com/office/drawing/2014/main" id="{C0435073-BED6-CD9A-271D-12028E0205B6}"/>
                  </a:ext>
                </a:extLst>
              </p:cNvPr>
              <p:cNvSpPr/>
              <p:nvPr/>
            </p:nvSpPr>
            <p:spPr>
              <a:xfrm>
                <a:off x="4741675" y="2028869"/>
                <a:ext cx="888304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32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7"/>
                      <a:pt x="24407" y="0"/>
                    </a:cubicBezTo>
                    <a:lnTo>
                      <a:pt x="24531" y="1995"/>
                    </a:lnTo>
                    <a:cubicBezTo>
                      <a:pt x="20167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653;p57">
                <a:extLst>
                  <a:ext uri="{FF2B5EF4-FFF2-40B4-BE49-F238E27FC236}">
                    <a16:creationId xmlns:a16="http://schemas.microsoft.com/office/drawing/2014/main" id="{5DF03CB7-D41B-E39A-A286-ECA00BF7F87A}"/>
                  </a:ext>
                </a:extLst>
              </p:cNvPr>
              <p:cNvSpPr/>
              <p:nvPr/>
            </p:nvSpPr>
            <p:spPr>
              <a:xfrm>
                <a:off x="4798454" y="2216586"/>
                <a:ext cx="887652" cy="294170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24" fill="none" extrusionOk="0">
                    <a:moveTo>
                      <a:pt x="820" y="8123"/>
                    </a:moveTo>
                    <a:lnTo>
                      <a:pt x="1" y="6289"/>
                    </a:lnTo>
                    <a:cubicBezTo>
                      <a:pt x="10743" y="1461"/>
                      <a:pt x="19899" y="285"/>
                      <a:pt x="24388" y="0"/>
                    </a:cubicBezTo>
                    <a:lnTo>
                      <a:pt x="24513" y="2013"/>
                    </a:lnTo>
                    <a:cubicBezTo>
                      <a:pt x="20149" y="2280"/>
                      <a:pt x="11259" y="3420"/>
                      <a:pt x="820" y="812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654;p57">
                <a:extLst>
                  <a:ext uri="{FF2B5EF4-FFF2-40B4-BE49-F238E27FC236}">
                    <a16:creationId xmlns:a16="http://schemas.microsoft.com/office/drawing/2014/main" id="{70012012-A439-2DF6-E88F-5C6C7D7DC30D}"/>
                  </a:ext>
                </a:extLst>
              </p:cNvPr>
              <p:cNvSpPr/>
              <p:nvPr/>
            </p:nvSpPr>
            <p:spPr>
              <a:xfrm>
                <a:off x="4849403" y="2413321"/>
                <a:ext cx="887652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900" y="268"/>
                      <a:pt x="24389" y="0"/>
                    </a:cubicBezTo>
                    <a:lnTo>
                      <a:pt x="24513" y="1996"/>
                    </a:lnTo>
                    <a:cubicBezTo>
                      <a:pt x="20149" y="2263"/>
                      <a:pt x="11277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655;p57">
                <a:extLst>
                  <a:ext uri="{FF2B5EF4-FFF2-40B4-BE49-F238E27FC236}">
                    <a16:creationId xmlns:a16="http://schemas.microsoft.com/office/drawing/2014/main" id="{19F452E8-0122-64CA-5819-C91F8C723799}"/>
                  </a:ext>
                </a:extLst>
              </p:cNvPr>
              <p:cNvSpPr/>
              <p:nvPr/>
            </p:nvSpPr>
            <p:spPr>
              <a:xfrm>
                <a:off x="4895209" y="2609439"/>
                <a:ext cx="887652" cy="293518"/>
              </a:xfrm>
              <a:custGeom>
                <a:avLst/>
                <a:gdLst/>
                <a:ahLst/>
                <a:cxnLst/>
                <a:rect l="l" t="t" r="r" b="b"/>
                <a:pathLst>
                  <a:path w="24514" h="8106" fill="none" extrusionOk="0">
                    <a:moveTo>
                      <a:pt x="820" y="8106"/>
                    </a:moveTo>
                    <a:lnTo>
                      <a:pt x="1" y="6271"/>
                    </a:lnTo>
                    <a:cubicBezTo>
                      <a:pt x="10743" y="1443"/>
                      <a:pt x="19899" y="267"/>
                      <a:pt x="24389" y="0"/>
                    </a:cubicBezTo>
                    <a:lnTo>
                      <a:pt x="24513" y="1995"/>
                    </a:lnTo>
                    <a:cubicBezTo>
                      <a:pt x="20149" y="2262"/>
                      <a:pt x="11259" y="3403"/>
                      <a:pt x="820" y="810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656;p57">
                <a:extLst>
                  <a:ext uri="{FF2B5EF4-FFF2-40B4-BE49-F238E27FC236}">
                    <a16:creationId xmlns:a16="http://schemas.microsoft.com/office/drawing/2014/main" id="{675AC939-5BDB-5057-3BD5-3649FBF59547}"/>
                  </a:ext>
                </a:extLst>
              </p:cNvPr>
              <p:cNvSpPr/>
              <p:nvPr/>
            </p:nvSpPr>
            <p:spPr>
              <a:xfrm>
                <a:off x="5775099" y="1589557"/>
                <a:ext cx="888919" cy="289680"/>
              </a:xfrm>
              <a:custGeom>
                <a:avLst/>
                <a:gdLst/>
                <a:ahLst/>
                <a:cxnLst/>
                <a:rect l="l" t="t" r="r" b="b"/>
                <a:pathLst>
                  <a:path w="24549" h="8000" fill="none" extrusionOk="0">
                    <a:moveTo>
                      <a:pt x="802" y="7999"/>
                    </a:moveTo>
                    <a:lnTo>
                      <a:pt x="1" y="6164"/>
                    </a:lnTo>
                    <a:cubicBezTo>
                      <a:pt x="10760" y="1390"/>
                      <a:pt x="19935" y="250"/>
                      <a:pt x="24424" y="1"/>
                    </a:cubicBezTo>
                    <a:lnTo>
                      <a:pt x="24549" y="2014"/>
                    </a:lnTo>
                    <a:cubicBezTo>
                      <a:pt x="20184" y="2245"/>
                      <a:pt x="11295" y="3350"/>
                      <a:pt x="802" y="799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657;p57">
                <a:extLst>
                  <a:ext uri="{FF2B5EF4-FFF2-40B4-BE49-F238E27FC236}">
                    <a16:creationId xmlns:a16="http://schemas.microsoft.com/office/drawing/2014/main" id="{D45F3FD6-5AA0-E7F2-C068-40C6A8CBB083}"/>
                  </a:ext>
                </a:extLst>
              </p:cNvPr>
              <p:cNvSpPr/>
              <p:nvPr/>
            </p:nvSpPr>
            <p:spPr>
              <a:xfrm>
                <a:off x="5822173" y="1778579"/>
                <a:ext cx="888956" cy="28899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7981" fill="none" extrusionOk="0">
                    <a:moveTo>
                      <a:pt x="820" y="7981"/>
                    </a:moveTo>
                    <a:lnTo>
                      <a:pt x="1" y="6146"/>
                    </a:lnTo>
                    <a:cubicBezTo>
                      <a:pt x="10779" y="1372"/>
                      <a:pt x="19935" y="232"/>
                      <a:pt x="24442" y="0"/>
                    </a:cubicBezTo>
                    <a:lnTo>
                      <a:pt x="24549" y="1995"/>
                    </a:lnTo>
                    <a:cubicBezTo>
                      <a:pt x="20185" y="2227"/>
                      <a:pt x="11295" y="3331"/>
                      <a:pt x="820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658;p57">
                <a:extLst>
                  <a:ext uri="{FF2B5EF4-FFF2-40B4-BE49-F238E27FC236}">
                    <a16:creationId xmlns:a16="http://schemas.microsoft.com/office/drawing/2014/main" id="{CC36BAB6-82AF-D8F6-6F4E-E62E3A994365}"/>
                  </a:ext>
                </a:extLst>
              </p:cNvPr>
              <p:cNvSpPr/>
              <p:nvPr/>
            </p:nvSpPr>
            <p:spPr>
              <a:xfrm>
                <a:off x="5877648" y="1966912"/>
                <a:ext cx="888955" cy="289028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7982" fill="none" extrusionOk="0">
                    <a:moveTo>
                      <a:pt x="820" y="7982"/>
                    </a:moveTo>
                    <a:lnTo>
                      <a:pt x="1" y="6147"/>
                    </a:lnTo>
                    <a:cubicBezTo>
                      <a:pt x="10779" y="1373"/>
                      <a:pt x="19935" y="250"/>
                      <a:pt x="24442" y="1"/>
                    </a:cubicBezTo>
                    <a:lnTo>
                      <a:pt x="24549" y="1996"/>
                    </a:lnTo>
                    <a:cubicBezTo>
                      <a:pt x="20185" y="2246"/>
                      <a:pt x="11277" y="3332"/>
                      <a:pt x="820" y="798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659;p57">
              <a:extLst>
                <a:ext uri="{FF2B5EF4-FFF2-40B4-BE49-F238E27FC236}">
                  <a16:creationId xmlns:a16="http://schemas.microsoft.com/office/drawing/2014/main" id="{231025AE-2175-37E8-F386-F33C546665C5}"/>
                </a:ext>
              </a:extLst>
            </p:cNvPr>
            <p:cNvGrpSpPr/>
            <p:nvPr/>
          </p:nvGrpSpPr>
          <p:grpSpPr>
            <a:xfrm flipH="1">
              <a:off x="5021388" y="2048864"/>
              <a:ext cx="1068760" cy="1547196"/>
              <a:chOff x="-1602050" y="2114015"/>
              <a:chExt cx="1213397" cy="1756580"/>
            </a:xfrm>
          </p:grpSpPr>
          <p:sp>
            <p:nvSpPr>
              <p:cNvPr id="39" name="Google Shape;1660;p57">
                <a:extLst>
                  <a:ext uri="{FF2B5EF4-FFF2-40B4-BE49-F238E27FC236}">
                    <a16:creationId xmlns:a16="http://schemas.microsoft.com/office/drawing/2014/main" id="{DDE81621-59A2-CDAA-2C91-D284EC2881BB}"/>
                  </a:ext>
                </a:extLst>
              </p:cNvPr>
              <p:cNvSpPr/>
              <p:nvPr/>
            </p:nvSpPr>
            <p:spPr>
              <a:xfrm>
                <a:off x="-1558850" y="2221743"/>
                <a:ext cx="1102450" cy="1102450"/>
              </a:xfrm>
              <a:custGeom>
                <a:avLst/>
                <a:gdLst/>
                <a:ahLst/>
                <a:cxnLst/>
                <a:rect l="l" t="t" r="r" b="b"/>
                <a:pathLst>
                  <a:path w="30446" h="30446" extrusionOk="0">
                    <a:moveTo>
                      <a:pt x="26455" y="7981"/>
                    </a:moveTo>
                    <a:cubicBezTo>
                      <a:pt x="30446" y="14199"/>
                      <a:pt x="28664" y="22465"/>
                      <a:pt x="22465" y="26455"/>
                    </a:cubicBezTo>
                    <a:cubicBezTo>
                      <a:pt x="16247" y="30445"/>
                      <a:pt x="7982" y="28646"/>
                      <a:pt x="3991" y="22447"/>
                    </a:cubicBezTo>
                    <a:cubicBezTo>
                      <a:pt x="1" y="16247"/>
                      <a:pt x="1800" y="7981"/>
                      <a:pt x="7999" y="3991"/>
                    </a:cubicBezTo>
                    <a:cubicBezTo>
                      <a:pt x="14199" y="1"/>
                      <a:pt x="22465" y="1782"/>
                      <a:pt x="26455" y="7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61;p57">
                <a:extLst>
                  <a:ext uri="{FF2B5EF4-FFF2-40B4-BE49-F238E27FC236}">
                    <a16:creationId xmlns:a16="http://schemas.microsoft.com/office/drawing/2014/main" id="{B29B48BF-E7A9-4CF5-AF2A-55CDBA72E561}"/>
                  </a:ext>
                </a:extLst>
              </p:cNvPr>
              <p:cNvSpPr/>
              <p:nvPr/>
            </p:nvSpPr>
            <p:spPr>
              <a:xfrm>
                <a:off x="-805409" y="3226126"/>
                <a:ext cx="163235" cy="217405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6004" extrusionOk="0">
                    <a:moveTo>
                      <a:pt x="1" y="1016"/>
                    </a:moveTo>
                    <a:lnTo>
                      <a:pt x="2050" y="1"/>
                    </a:lnTo>
                    <a:lnTo>
                      <a:pt x="4508" y="5006"/>
                    </a:lnTo>
                    <a:lnTo>
                      <a:pt x="2477" y="60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62;p57">
                <a:extLst>
                  <a:ext uri="{FF2B5EF4-FFF2-40B4-BE49-F238E27FC236}">
                    <a16:creationId xmlns:a16="http://schemas.microsoft.com/office/drawing/2014/main" id="{99247151-C539-47F8-F6FC-80F33FE53F09}"/>
                  </a:ext>
                </a:extLst>
              </p:cNvPr>
              <p:cNvSpPr/>
              <p:nvPr/>
            </p:nvSpPr>
            <p:spPr>
              <a:xfrm>
                <a:off x="-780243" y="3350619"/>
                <a:ext cx="382559" cy="519976"/>
              </a:xfrm>
              <a:custGeom>
                <a:avLst/>
                <a:gdLst/>
                <a:ahLst/>
                <a:cxnLst/>
                <a:rect l="l" t="t" r="r" b="b"/>
                <a:pathLst>
                  <a:path w="10565" h="14360" extrusionOk="0">
                    <a:moveTo>
                      <a:pt x="1426" y="1266"/>
                    </a:moveTo>
                    <a:lnTo>
                      <a:pt x="2994" y="500"/>
                    </a:lnTo>
                    <a:cubicBezTo>
                      <a:pt x="3973" y="1"/>
                      <a:pt x="5185" y="410"/>
                      <a:pt x="5666" y="1408"/>
                    </a:cubicBezTo>
                    <a:lnTo>
                      <a:pt x="9977" y="10119"/>
                    </a:lnTo>
                    <a:cubicBezTo>
                      <a:pt x="10565" y="11313"/>
                      <a:pt x="10084" y="12774"/>
                      <a:pt x="8872" y="13361"/>
                    </a:cubicBezTo>
                    <a:lnTo>
                      <a:pt x="8053" y="13771"/>
                    </a:lnTo>
                    <a:cubicBezTo>
                      <a:pt x="6859" y="14359"/>
                      <a:pt x="5398" y="13878"/>
                      <a:pt x="4811" y="12667"/>
                    </a:cubicBezTo>
                    <a:lnTo>
                      <a:pt x="500" y="3956"/>
                    </a:lnTo>
                    <a:cubicBezTo>
                      <a:pt x="1" y="2958"/>
                      <a:pt x="410" y="1747"/>
                      <a:pt x="1426" y="12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63;p57">
                <a:extLst>
                  <a:ext uri="{FF2B5EF4-FFF2-40B4-BE49-F238E27FC236}">
                    <a16:creationId xmlns:a16="http://schemas.microsoft.com/office/drawing/2014/main" id="{007514F6-708C-30FD-2668-F65F2D313061}"/>
                  </a:ext>
                </a:extLst>
              </p:cNvPr>
              <p:cNvSpPr/>
              <p:nvPr/>
            </p:nvSpPr>
            <p:spPr>
              <a:xfrm>
                <a:off x="-1602050" y="2114015"/>
                <a:ext cx="1213397" cy="1281762"/>
              </a:xfrm>
              <a:custGeom>
                <a:avLst/>
                <a:gdLst/>
                <a:ahLst/>
                <a:cxnLst/>
                <a:rect l="l" t="t" r="r" b="b"/>
                <a:pathLst>
                  <a:path w="33510" h="35398" extrusionOk="0">
                    <a:moveTo>
                      <a:pt x="9282" y="3902"/>
                    </a:moveTo>
                    <a:cubicBezTo>
                      <a:pt x="3492" y="6770"/>
                      <a:pt x="0" y="12827"/>
                      <a:pt x="428" y="19258"/>
                    </a:cubicBezTo>
                    <a:cubicBezTo>
                      <a:pt x="855" y="25707"/>
                      <a:pt x="5113" y="31247"/>
                      <a:pt x="11223" y="33331"/>
                    </a:cubicBezTo>
                    <a:cubicBezTo>
                      <a:pt x="17334" y="35398"/>
                      <a:pt x="24103" y="33581"/>
                      <a:pt x="28343" y="28735"/>
                    </a:cubicBezTo>
                    <a:cubicBezTo>
                      <a:pt x="32600" y="23872"/>
                      <a:pt x="33509" y="16942"/>
                      <a:pt x="30659" y="11152"/>
                    </a:cubicBezTo>
                    <a:cubicBezTo>
                      <a:pt x="26757" y="3243"/>
                      <a:pt x="17191" y="1"/>
                      <a:pt x="9282" y="3902"/>
                    </a:cubicBezTo>
                    <a:close/>
                    <a:moveTo>
                      <a:pt x="21467" y="28593"/>
                    </a:moveTo>
                    <a:cubicBezTo>
                      <a:pt x="17262" y="30677"/>
                      <a:pt x="12221" y="30018"/>
                      <a:pt x="8711" y="26918"/>
                    </a:cubicBezTo>
                    <a:cubicBezTo>
                      <a:pt x="5184" y="23836"/>
                      <a:pt x="3866" y="18937"/>
                      <a:pt x="5380" y="14502"/>
                    </a:cubicBezTo>
                    <a:cubicBezTo>
                      <a:pt x="6877" y="10066"/>
                      <a:pt x="10903" y="6966"/>
                      <a:pt x="15570" y="6663"/>
                    </a:cubicBezTo>
                    <a:cubicBezTo>
                      <a:pt x="20255" y="6360"/>
                      <a:pt x="24655" y="8890"/>
                      <a:pt x="26722" y="13094"/>
                    </a:cubicBezTo>
                    <a:cubicBezTo>
                      <a:pt x="29554" y="18830"/>
                      <a:pt x="27203" y="25760"/>
                      <a:pt x="21467" y="2859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64;p57">
                <a:extLst>
                  <a:ext uri="{FF2B5EF4-FFF2-40B4-BE49-F238E27FC236}">
                    <a16:creationId xmlns:a16="http://schemas.microsoft.com/office/drawing/2014/main" id="{61907ABA-AD49-406E-5913-4059C1D154EE}"/>
                  </a:ext>
                </a:extLst>
              </p:cNvPr>
              <p:cNvSpPr/>
              <p:nvPr/>
            </p:nvSpPr>
            <p:spPr>
              <a:xfrm>
                <a:off x="-1131163" y="2548148"/>
                <a:ext cx="221316" cy="221279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6111" fill="none" extrusionOk="0">
                    <a:moveTo>
                      <a:pt x="3047" y="6111"/>
                    </a:moveTo>
                    <a:lnTo>
                      <a:pt x="3047" y="6111"/>
                    </a:lnTo>
                    <a:cubicBezTo>
                      <a:pt x="1372" y="6093"/>
                      <a:pt x="1" y="4739"/>
                      <a:pt x="1" y="3047"/>
                    </a:cubicBezTo>
                    <a:lnTo>
                      <a:pt x="1" y="3047"/>
                    </a:lnTo>
                    <a:cubicBezTo>
                      <a:pt x="1" y="1372"/>
                      <a:pt x="1372" y="1"/>
                      <a:pt x="3047" y="1"/>
                    </a:cubicBezTo>
                    <a:lnTo>
                      <a:pt x="3047" y="1"/>
                    </a:lnTo>
                    <a:cubicBezTo>
                      <a:pt x="4739" y="1"/>
                      <a:pt x="6093" y="1372"/>
                      <a:pt x="6111" y="3047"/>
                    </a:cubicBezTo>
                    <a:lnTo>
                      <a:pt x="6111" y="3047"/>
                    </a:lnTo>
                    <a:cubicBezTo>
                      <a:pt x="6093" y="4739"/>
                      <a:pt x="4739" y="6093"/>
                      <a:pt x="3047" y="61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65;p57">
                <a:extLst>
                  <a:ext uri="{FF2B5EF4-FFF2-40B4-BE49-F238E27FC236}">
                    <a16:creationId xmlns:a16="http://schemas.microsoft.com/office/drawing/2014/main" id="{702B85C4-0B3A-46A5-5024-6AF8541DA000}"/>
                  </a:ext>
                </a:extLst>
              </p:cNvPr>
              <p:cNvSpPr/>
              <p:nvPr/>
            </p:nvSpPr>
            <p:spPr>
              <a:xfrm>
                <a:off x="-1259531" y="2811981"/>
                <a:ext cx="476741" cy="120036"/>
              </a:xfrm>
              <a:custGeom>
                <a:avLst/>
                <a:gdLst/>
                <a:ahLst/>
                <a:cxnLst/>
                <a:rect l="l" t="t" r="r" b="b"/>
                <a:pathLst>
                  <a:path w="13166" h="3315" fill="none" extrusionOk="0">
                    <a:moveTo>
                      <a:pt x="13165" y="3314"/>
                    </a:moveTo>
                    <a:cubicBezTo>
                      <a:pt x="13165" y="1479"/>
                      <a:pt x="11687" y="1"/>
                      <a:pt x="9870" y="1"/>
                    </a:cubicBezTo>
                    <a:lnTo>
                      <a:pt x="3314" y="1"/>
                    </a:lnTo>
                    <a:cubicBezTo>
                      <a:pt x="1497" y="1"/>
                      <a:pt x="18" y="1479"/>
                      <a:pt x="1" y="33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666;p57">
              <a:extLst>
                <a:ext uri="{FF2B5EF4-FFF2-40B4-BE49-F238E27FC236}">
                  <a16:creationId xmlns:a16="http://schemas.microsoft.com/office/drawing/2014/main" id="{DC658AE2-02FC-8E59-D4DF-D5F1D6CF3692}"/>
                </a:ext>
              </a:extLst>
            </p:cNvPr>
            <p:cNvGrpSpPr/>
            <p:nvPr/>
          </p:nvGrpSpPr>
          <p:grpSpPr>
            <a:xfrm>
              <a:off x="7299305" y="1825788"/>
              <a:ext cx="589240" cy="1525612"/>
              <a:chOff x="1236331" y="557100"/>
              <a:chExt cx="668982" cy="1732076"/>
            </a:xfrm>
          </p:grpSpPr>
          <p:sp>
            <p:nvSpPr>
              <p:cNvPr id="31" name="Google Shape;1667;p57">
                <a:extLst>
                  <a:ext uri="{FF2B5EF4-FFF2-40B4-BE49-F238E27FC236}">
                    <a16:creationId xmlns:a16="http://schemas.microsoft.com/office/drawing/2014/main" id="{D7809910-9362-EA58-329B-3BA509833EC8}"/>
                  </a:ext>
                </a:extLst>
              </p:cNvPr>
              <p:cNvSpPr/>
              <p:nvPr/>
            </p:nvSpPr>
            <p:spPr>
              <a:xfrm>
                <a:off x="1266024" y="562278"/>
                <a:ext cx="619915" cy="162039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44750" extrusionOk="0">
                    <a:moveTo>
                      <a:pt x="16585" y="1764"/>
                    </a:moveTo>
                    <a:cubicBezTo>
                      <a:pt x="17120" y="1336"/>
                      <a:pt x="16959" y="464"/>
                      <a:pt x="16300" y="232"/>
                    </a:cubicBezTo>
                    <a:cubicBezTo>
                      <a:pt x="15659" y="0"/>
                      <a:pt x="15000" y="588"/>
                      <a:pt x="15142" y="1265"/>
                    </a:cubicBezTo>
                    <a:lnTo>
                      <a:pt x="0" y="44233"/>
                    </a:lnTo>
                    <a:lnTo>
                      <a:pt x="1425" y="4475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68;p57">
                <a:extLst>
                  <a:ext uri="{FF2B5EF4-FFF2-40B4-BE49-F238E27FC236}">
                    <a16:creationId xmlns:a16="http://schemas.microsoft.com/office/drawing/2014/main" id="{8E9D2ED2-06C1-9752-7B49-E82182498FA1}"/>
                  </a:ext>
                </a:extLst>
              </p:cNvPr>
              <p:cNvSpPr/>
              <p:nvPr/>
            </p:nvSpPr>
            <p:spPr>
              <a:xfrm>
                <a:off x="1236331" y="557100"/>
                <a:ext cx="610899" cy="1599794"/>
              </a:xfrm>
              <a:custGeom>
                <a:avLst/>
                <a:gdLst/>
                <a:ahLst/>
                <a:cxnLst/>
                <a:rect l="l" t="t" r="r" b="b"/>
                <a:pathLst>
                  <a:path w="16871" h="44181" extrusionOk="0">
                    <a:moveTo>
                      <a:pt x="15339" y="1177"/>
                    </a:moveTo>
                    <a:cubicBezTo>
                      <a:pt x="15570" y="535"/>
                      <a:pt x="16176" y="90"/>
                      <a:pt x="16871" y="90"/>
                    </a:cubicBezTo>
                    <a:lnTo>
                      <a:pt x="16800" y="36"/>
                    </a:lnTo>
                    <a:cubicBezTo>
                      <a:pt x="16069" y="1"/>
                      <a:pt x="15410" y="428"/>
                      <a:pt x="15161" y="1123"/>
                    </a:cubicBezTo>
                    <a:lnTo>
                      <a:pt x="1" y="44145"/>
                    </a:lnTo>
                    <a:lnTo>
                      <a:pt x="179" y="4418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69;p57">
                <a:extLst>
                  <a:ext uri="{FF2B5EF4-FFF2-40B4-BE49-F238E27FC236}">
                    <a16:creationId xmlns:a16="http://schemas.microsoft.com/office/drawing/2014/main" id="{866A7E05-532F-408A-F830-33CF5D8814E2}"/>
                  </a:ext>
                </a:extLst>
              </p:cNvPr>
              <p:cNvSpPr/>
              <p:nvPr/>
            </p:nvSpPr>
            <p:spPr>
              <a:xfrm>
                <a:off x="1340184" y="568724"/>
                <a:ext cx="565129" cy="1624924"/>
              </a:xfrm>
              <a:custGeom>
                <a:avLst/>
                <a:gdLst/>
                <a:ahLst/>
                <a:cxnLst/>
                <a:rect l="l" t="t" r="r" b="b"/>
                <a:pathLst>
                  <a:path w="15607" h="44875" extrusionOk="0">
                    <a:moveTo>
                      <a:pt x="15143" y="1818"/>
                    </a:moveTo>
                    <a:lnTo>
                      <a:pt x="1" y="44786"/>
                    </a:lnTo>
                    <a:cubicBezTo>
                      <a:pt x="72" y="44821"/>
                      <a:pt x="143" y="44839"/>
                      <a:pt x="215" y="44875"/>
                    </a:cubicBezTo>
                    <a:lnTo>
                      <a:pt x="15357" y="1871"/>
                    </a:lnTo>
                    <a:cubicBezTo>
                      <a:pt x="15606" y="1176"/>
                      <a:pt x="15339" y="410"/>
                      <a:pt x="14733" y="1"/>
                    </a:cubicBezTo>
                    <a:lnTo>
                      <a:pt x="14626" y="1"/>
                    </a:lnTo>
                    <a:cubicBezTo>
                      <a:pt x="15161" y="428"/>
                      <a:pt x="15375" y="1158"/>
                      <a:pt x="15143" y="18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70;p57">
                <a:extLst>
                  <a:ext uri="{FF2B5EF4-FFF2-40B4-BE49-F238E27FC236}">
                    <a16:creationId xmlns:a16="http://schemas.microsoft.com/office/drawing/2014/main" id="{2BE9E02D-5E25-15CB-F2D6-48B0BAD132D3}"/>
                  </a:ext>
                </a:extLst>
              </p:cNvPr>
              <p:cNvSpPr/>
              <p:nvPr/>
            </p:nvSpPr>
            <p:spPr>
              <a:xfrm>
                <a:off x="1318276" y="568724"/>
                <a:ext cx="579288" cy="1621701"/>
              </a:xfrm>
              <a:custGeom>
                <a:avLst/>
                <a:gdLst/>
                <a:ahLst/>
                <a:cxnLst/>
                <a:rect l="l" t="t" r="r" b="b"/>
                <a:pathLst>
                  <a:path w="15998" h="44786" extrusionOk="0">
                    <a:moveTo>
                      <a:pt x="15142" y="1586"/>
                    </a:moveTo>
                    <a:lnTo>
                      <a:pt x="0" y="44572"/>
                    </a:lnTo>
                    <a:lnTo>
                      <a:pt x="606" y="44786"/>
                    </a:lnTo>
                    <a:lnTo>
                      <a:pt x="624" y="44786"/>
                    </a:lnTo>
                    <a:lnTo>
                      <a:pt x="15766" y="1818"/>
                    </a:lnTo>
                    <a:cubicBezTo>
                      <a:pt x="15997" y="1158"/>
                      <a:pt x="15784" y="428"/>
                      <a:pt x="15249" y="1"/>
                    </a:cubicBezTo>
                    <a:cubicBezTo>
                      <a:pt x="15124" y="1"/>
                      <a:pt x="15000" y="18"/>
                      <a:pt x="14875" y="36"/>
                    </a:cubicBezTo>
                    <a:cubicBezTo>
                      <a:pt x="15214" y="482"/>
                      <a:pt x="15320" y="1069"/>
                      <a:pt x="15142" y="15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71;p57">
                <a:extLst>
                  <a:ext uri="{FF2B5EF4-FFF2-40B4-BE49-F238E27FC236}">
                    <a16:creationId xmlns:a16="http://schemas.microsoft.com/office/drawing/2014/main" id="{B52A3E5D-887F-8337-4CAC-24890A77FA33}"/>
                  </a:ext>
                </a:extLst>
              </p:cNvPr>
              <p:cNvSpPr/>
              <p:nvPr/>
            </p:nvSpPr>
            <p:spPr>
              <a:xfrm>
                <a:off x="1242776" y="560975"/>
                <a:ext cx="614158" cy="1603668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44288" extrusionOk="0">
                    <a:moveTo>
                      <a:pt x="642" y="44287"/>
                    </a:moveTo>
                    <a:lnTo>
                      <a:pt x="15784" y="1301"/>
                    </a:lnTo>
                    <a:cubicBezTo>
                      <a:pt x="15962" y="785"/>
                      <a:pt x="16408" y="375"/>
                      <a:pt x="16960" y="268"/>
                    </a:cubicBezTo>
                    <a:cubicBezTo>
                      <a:pt x="16871" y="161"/>
                      <a:pt x="16782" y="72"/>
                      <a:pt x="16693" y="1"/>
                    </a:cubicBezTo>
                    <a:cubicBezTo>
                      <a:pt x="15998" y="1"/>
                      <a:pt x="15375" y="428"/>
                      <a:pt x="15143" y="1087"/>
                    </a:cubicBezTo>
                    <a:lnTo>
                      <a:pt x="1" y="44073"/>
                    </a:lnTo>
                    <a:lnTo>
                      <a:pt x="161" y="441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72;p57">
                <a:extLst>
                  <a:ext uri="{FF2B5EF4-FFF2-40B4-BE49-F238E27FC236}">
                    <a16:creationId xmlns:a16="http://schemas.microsoft.com/office/drawing/2014/main" id="{EAF9F742-539B-1D0C-E942-7609D13E8DA5}"/>
                  </a:ext>
                </a:extLst>
              </p:cNvPr>
              <p:cNvSpPr/>
              <p:nvPr/>
            </p:nvSpPr>
            <p:spPr>
              <a:xfrm>
                <a:off x="1844638" y="558404"/>
                <a:ext cx="29728" cy="1166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22" extrusionOk="0">
                    <a:moveTo>
                      <a:pt x="535" y="125"/>
                    </a:moveTo>
                    <a:lnTo>
                      <a:pt x="446" y="90"/>
                    </a:lnTo>
                    <a:cubicBezTo>
                      <a:pt x="410" y="72"/>
                      <a:pt x="375" y="72"/>
                      <a:pt x="339" y="54"/>
                    </a:cubicBezTo>
                    <a:cubicBezTo>
                      <a:pt x="232" y="18"/>
                      <a:pt x="107" y="0"/>
                      <a:pt x="1" y="0"/>
                    </a:cubicBezTo>
                    <a:lnTo>
                      <a:pt x="72" y="54"/>
                    </a:lnTo>
                    <a:cubicBezTo>
                      <a:pt x="179" y="143"/>
                      <a:pt x="268" y="232"/>
                      <a:pt x="339" y="321"/>
                    </a:cubicBezTo>
                    <a:cubicBezTo>
                      <a:pt x="464" y="303"/>
                      <a:pt x="588" y="286"/>
                      <a:pt x="713" y="286"/>
                    </a:cubicBezTo>
                    <a:lnTo>
                      <a:pt x="820" y="286"/>
                    </a:lnTo>
                    <a:cubicBezTo>
                      <a:pt x="731" y="214"/>
                      <a:pt x="624" y="161"/>
                      <a:pt x="535" y="1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73;p57">
                <a:extLst>
                  <a:ext uri="{FF2B5EF4-FFF2-40B4-BE49-F238E27FC236}">
                    <a16:creationId xmlns:a16="http://schemas.microsoft.com/office/drawing/2014/main" id="{F144B5D1-6732-711D-5CBA-C25EB6BCF81D}"/>
                  </a:ext>
                </a:extLst>
              </p:cNvPr>
              <p:cNvSpPr/>
              <p:nvPr/>
            </p:nvSpPr>
            <p:spPr>
              <a:xfrm>
                <a:off x="1240857" y="2162042"/>
                <a:ext cx="97441" cy="127133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3511" extrusionOk="0">
                    <a:moveTo>
                      <a:pt x="2690" y="981"/>
                    </a:moveTo>
                    <a:cubicBezTo>
                      <a:pt x="2690" y="945"/>
                      <a:pt x="2655" y="927"/>
                      <a:pt x="2637" y="909"/>
                    </a:cubicBezTo>
                    <a:lnTo>
                      <a:pt x="125" y="19"/>
                    </a:lnTo>
                    <a:cubicBezTo>
                      <a:pt x="89" y="1"/>
                      <a:pt x="54" y="19"/>
                      <a:pt x="36" y="37"/>
                    </a:cubicBezTo>
                    <a:cubicBezTo>
                      <a:pt x="18" y="54"/>
                      <a:pt x="0" y="72"/>
                      <a:pt x="0" y="108"/>
                    </a:cubicBezTo>
                    <a:lnTo>
                      <a:pt x="250" y="3421"/>
                    </a:lnTo>
                    <a:cubicBezTo>
                      <a:pt x="250" y="3457"/>
                      <a:pt x="268" y="3493"/>
                      <a:pt x="303" y="3510"/>
                    </a:cubicBezTo>
                    <a:cubicBezTo>
                      <a:pt x="339" y="3510"/>
                      <a:pt x="374" y="3510"/>
                      <a:pt x="392" y="3475"/>
                    </a:cubicBezTo>
                    <a:lnTo>
                      <a:pt x="2673" y="1052"/>
                    </a:lnTo>
                    <a:cubicBezTo>
                      <a:pt x="2690" y="1034"/>
                      <a:pt x="2690" y="999"/>
                      <a:pt x="2690" y="98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74;p57">
                <a:extLst>
                  <a:ext uri="{FF2B5EF4-FFF2-40B4-BE49-F238E27FC236}">
                    <a16:creationId xmlns:a16="http://schemas.microsoft.com/office/drawing/2014/main" id="{4F93194F-A5E0-C680-7FCC-96FD3C5C90BF}"/>
                  </a:ext>
                </a:extLst>
              </p:cNvPr>
              <p:cNvSpPr/>
              <p:nvPr/>
            </p:nvSpPr>
            <p:spPr>
              <a:xfrm>
                <a:off x="1236331" y="2151722"/>
                <a:ext cx="112287" cy="119384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297" extrusionOk="0">
                    <a:moveTo>
                      <a:pt x="3100" y="1105"/>
                    </a:moveTo>
                    <a:cubicBezTo>
                      <a:pt x="3083" y="1070"/>
                      <a:pt x="3065" y="1034"/>
                      <a:pt x="3029" y="1034"/>
                    </a:cubicBezTo>
                    <a:lnTo>
                      <a:pt x="125" y="1"/>
                    </a:lnTo>
                    <a:cubicBezTo>
                      <a:pt x="90" y="1"/>
                      <a:pt x="54" y="1"/>
                      <a:pt x="36" y="19"/>
                    </a:cubicBezTo>
                    <a:cubicBezTo>
                      <a:pt x="1" y="37"/>
                      <a:pt x="1" y="72"/>
                      <a:pt x="1" y="108"/>
                    </a:cubicBezTo>
                    <a:lnTo>
                      <a:pt x="214" y="2994"/>
                    </a:lnTo>
                    <a:lnTo>
                      <a:pt x="1105" y="3297"/>
                    </a:lnTo>
                    <a:lnTo>
                      <a:pt x="3083" y="1194"/>
                    </a:lnTo>
                    <a:cubicBezTo>
                      <a:pt x="3100" y="1177"/>
                      <a:pt x="3100" y="1141"/>
                      <a:pt x="3100" y="11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675;p57">
              <a:extLst>
                <a:ext uri="{FF2B5EF4-FFF2-40B4-BE49-F238E27FC236}">
                  <a16:creationId xmlns:a16="http://schemas.microsoft.com/office/drawing/2014/main" id="{E1C64D75-4A92-21BA-4E37-959B913E3788}"/>
                </a:ext>
              </a:extLst>
            </p:cNvPr>
            <p:cNvGrpSpPr/>
            <p:nvPr/>
          </p:nvGrpSpPr>
          <p:grpSpPr>
            <a:xfrm flipH="1">
              <a:off x="5553329" y="3769896"/>
              <a:ext cx="953591" cy="334099"/>
              <a:chOff x="2271950" y="2722775"/>
              <a:chExt cx="575875" cy="201775"/>
            </a:xfrm>
          </p:grpSpPr>
          <p:sp>
            <p:nvSpPr>
              <p:cNvPr id="26" name="Google Shape;1676;p57">
                <a:extLst>
                  <a:ext uri="{FF2B5EF4-FFF2-40B4-BE49-F238E27FC236}">
                    <a16:creationId xmlns:a16="http://schemas.microsoft.com/office/drawing/2014/main" id="{8D64FD21-19CD-746C-3361-2710417978EE}"/>
                  </a:ext>
                </a:extLst>
              </p:cNvPr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77;p57">
                <a:extLst>
                  <a:ext uri="{FF2B5EF4-FFF2-40B4-BE49-F238E27FC236}">
                    <a16:creationId xmlns:a16="http://schemas.microsoft.com/office/drawing/2014/main" id="{C161C00F-A865-4EEC-C581-E8176A9B0B3D}"/>
                  </a:ext>
                </a:extLst>
              </p:cNvPr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78;p57">
                <a:extLst>
                  <a:ext uri="{FF2B5EF4-FFF2-40B4-BE49-F238E27FC236}">
                    <a16:creationId xmlns:a16="http://schemas.microsoft.com/office/drawing/2014/main" id="{61700C9E-F3AD-9A6F-F13E-1C0E3BCCCAF2}"/>
                  </a:ext>
                </a:extLst>
              </p:cNvPr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79;p57">
                <a:extLst>
                  <a:ext uri="{FF2B5EF4-FFF2-40B4-BE49-F238E27FC236}">
                    <a16:creationId xmlns:a16="http://schemas.microsoft.com/office/drawing/2014/main" id="{7069CA96-9F48-6C4B-03D7-0933220C5CB9}"/>
                  </a:ext>
                </a:extLst>
              </p:cNvPr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80;p57">
                <a:extLst>
                  <a:ext uri="{FF2B5EF4-FFF2-40B4-BE49-F238E27FC236}">
                    <a16:creationId xmlns:a16="http://schemas.microsoft.com/office/drawing/2014/main" id="{139C24E7-1677-B1C3-98A2-89807F4D97ED}"/>
                  </a:ext>
                </a:extLst>
              </p:cNvPr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681;p57">
              <a:extLst>
                <a:ext uri="{FF2B5EF4-FFF2-40B4-BE49-F238E27FC236}">
                  <a16:creationId xmlns:a16="http://schemas.microsoft.com/office/drawing/2014/main" id="{4B8F5167-B102-1633-A9B8-6CD2D0A6F98E}"/>
                </a:ext>
              </a:extLst>
            </p:cNvPr>
            <p:cNvSpPr/>
            <p:nvPr/>
          </p:nvSpPr>
          <p:spPr>
            <a:xfrm flipH="1">
              <a:off x="5299817" y="421331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82;p57">
              <a:extLst>
                <a:ext uri="{FF2B5EF4-FFF2-40B4-BE49-F238E27FC236}">
                  <a16:creationId xmlns:a16="http://schemas.microsoft.com/office/drawing/2014/main" id="{DB834E29-C9EE-E146-D9B9-AECB3BA73612}"/>
                </a:ext>
              </a:extLst>
            </p:cNvPr>
            <p:cNvSpPr/>
            <p:nvPr/>
          </p:nvSpPr>
          <p:spPr>
            <a:xfrm flipH="1">
              <a:off x="8204486" y="390973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83;p57">
              <a:extLst>
                <a:ext uri="{FF2B5EF4-FFF2-40B4-BE49-F238E27FC236}">
                  <a16:creationId xmlns:a16="http://schemas.microsoft.com/office/drawing/2014/main" id="{05942B28-FE8E-7B55-5019-C183C7858451}"/>
                </a:ext>
              </a:extLst>
            </p:cNvPr>
            <p:cNvSpPr/>
            <p:nvPr/>
          </p:nvSpPr>
          <p:spPr>
            <a:xfrm flipH="1">
              <a:off x="6427221" y="92724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84;p57">
              <a:extLst>
                <a:ext uri="{FF2B5EF4-FFF2-40B4-BE49-F238E27FC236}">
                  <a16:creationId xmlns:a16="http://schemas.microsoft.com/office/drawing/2014/main" id="{A208B4AA-E93A-DEB8-D7CF-3831FE993B9E}"/>
                </a:ext>
              </a:extLst>
            </p:cNvPr>
            <p:cNvSpPr/>
            <p:nvPr/>
          </p:nvSpPr>
          <p:spPr>
            <a:xfrm flipH="1">
              <a:off x="7962513" y="900111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85;p57">
              <a:extLst>
                <a:ext uri="{FF2B5EF4-FFF2-40B4-BE49-F238E27FC236}">
                  <a16:creationId xmlns:a16="http://schemas.microsoft.com/office/drawing/2014/main" id="{1654DA12-B905-29DA-0098-6339F8391F1E}"/>
                </a:ext>
              </a:extLst>
            </p:cNvPr>
            <p:cNvSpPr/>
            <p:nvPr/>
          </p:nvSpPr>
          <p:spPr>
            <a:xfrm flipH="1">
              <a:off x="8541405" y="284102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86;p57">
              <a:extLst>
                <a:ext uri="{FF2B5EF4-FFF2-40B4-BE49-F238E27FC236}">
                  <a16:creationId xmlns:a16="http://schemas.microsoft.com/office/drawing/2014/main" id="{41187B2F-C94E-FCA0-441F-8F75A4FB36A1}"/>
                </a:ext>
              </a:extLst>
            </p:cNvPr>
            <p:cNvSpPr/>
            <p:nvPr/>
          </p:nvSpPr>
          <p:spPr>
            <a:xfrm flipH="1">
              <a:off x="5041135" y="900095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87;p57">
              <a:extLst>
                <a:ext uri="{FF2B5EF4-FFF2-40B4-BE49-F238E27FC236}">
                  <a16:creationId xmlns:a16="http://schemas.microsoft.com/office/drawing/2014/main" id="{20E54B50-E740-C0B7-995A-B4E77049448F}"/>
                </a:ext>
              </a:extLst>
            </p:cNvPr>
            <p:cNvSpPr/>
            <p:nvPr/>
          </p:nvSpPr>
          <p:spPr>
            <a:xfrm rot="1685758" flipH="1">
              <a:off x="7286701" y="131218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88;p57">
              <a:extLst>
                <a:ext uri="{FF2B5EF4-FFF2-40B4-BE49-F238E27FC236}">
                  <a16:creationId xmlns:a16="http://schemas.microsoft.com/office/drawing/2014/main" id="{ACC013FA-B41C-24B7-3B74-AF551B861415}"/>
                </a:ext>
              </a:extLst>
            </p:cNvPr>
            <p:cNvSpPr/>
            <p:nvPr/>
          </p:nvSpPr>
          <p:spPr>
            <a:xfrm flipH="1">
              <a:off x="6882635" y="3862833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89;p57">
              <a:extLst>
                <a:ext uri="{FF2B5EF4-FFF2-40B4-BE49-F238E27FC236}">
                  <a16:creationId xmlns:a16="http://schemas.microsoft.com/office/drawing/2014/main" id="{0B8C75D3-F813-9DD9-6750-3E7EA195F5F4}"/>
                </a:ext>
              </a:extLst>
            </p:cNvPr>
            <p:cNvSpPr/>
            <p:nvPr/>
          </p:nvSpPr>
          <p:spPr>
            <a:xfrm>
              <a:off x="6090148" y="3227680"/>
              <a:ext cx="315325" cy="29930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90;p57">
              <a:extLst>
                <a:ext uri="{FF2B5EF4-FFF2-40B4-BE49-F238E27FC236}">
                  <a16:creationId xmlns:a16="http://schemas.microsoft.com/office/drawing/2014/main" id="{4DFD8BFD-C14F-DDAC-4B91-EC95CB947CD5}"/>
                </a:ext>
              </a:extLst>
            </p:cNvPr>
            <p:cNvSpPr/>
            <p:nvPr/>
          </p:nvSpPr>
          <p:spPr>
            <a:xfrm flipH="1">
              <a:off x="5898874" y="146748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1;p57">
              <a:extLst>
                <a:ext uri="{FF2B5EF4-FFF2-40B4-BE49-F238E27FC236}">
                  <a16:creationId xmlns:a16="http://schemas.microsoft.com/office/drawing/2014/main" id="{02B93F69-0EA2-BE78-87C4-F01F2EBCC9ED}"/>
                </a:ext>
              </a:extLst>
            </p:cNvPr>
            <p:cNvSpPr/>
            <p:nvPr/>
          </p:nvSpPr>
          <p:spPr>
            <a:xfrm flipH="1">
              <a:off x="7604867" y="3526986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" name="Google Shape;646;p40">
            <a:extLst>
              <a:ext uri="{FF2B5EF4-FFF2-40B4-BE49-F238E27FC236}">
                <a16:creationId xmlns:a16="http://schemas.microsoft.com/office/drawing/2014/main" id="{F9CE6703-5571-BE35-2EB1-FB9B75456965}"/>
              </a:ext>
            </a:extLst>
          </p:cNvPr>
          <p:cNvSpPr txBox="1">
            <a:spLocks/>
          </p:cNvSpPr>
          <p:nvPr/>
        </p:nvSpPr>
        <p:spPr>
          <a:xfrm>
            <a:off x="618704" y="2252446"/>
            <a:ext cx="4445400" cy="1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600"/>
              <a:buFont typeface="Bebas Neue"/>
              <a:buNone/>
              <a:defRPr sz="68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dirty="0"/>
              <a:t>              </a:t>
            </a:r>
          </a:p>
          <a:p>
            <a:r>
              <a:rPr lang="es-MX" dirty="0"/>
              <a:t>Del </a:t>
            </a:r>
            <a:r>
              <a:rPr lang="es-MX" dirty="0">
                <a:solidFill>
                  <a:schemeClr val="accent6">
                    <a:lumMod val="95000"/>
                  </a:schemeClr>
                </a:solidFill>
              </a:rPr>
              <a:t>dashboard</a:t>
            </a:r>
          </a:p>
        </p:txBody>
      </p:sp>
      <p:sp>
        <p:nvSpPr>
          <p:cNvPr id="1231" name="Google Shape;649;p40">
            <a:extLst>
              <a:ext uri="{FF2B5EF4-FFF2-40B4-BE49-F238E27FC236}">
                <a16:creationId xmlns:a16="http://schemas.microsoft.com/office/drawing/2014/main" id="{033535EF-0009-5C51-2194-D3507471F8B2}"/>
              </a:ext>
            </a:extLst>
          </p:cNvPr>
          <p:cNvSpPr/>
          <p:nvPr/>
        </p:nvSpPr>
        <p:spPr>
          <a:xfrm>
            <a:off x="714297" y="2289429"/>
            <a:ext cx="2187400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Creación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grpSp>
        <p:nvGrpSpPr>
          <p:cNvPr id="1232" name="Grupo 1231">
            <a:extLst>
              <a:ext uri="{FF2B5EF4-FFF2-40B4-BE49-F238E27FC236}">
                <a16:creationId xmlns:a16="http://schemas.microsoft.com/office/drawing/2014/main" id="{61011D9F-AA74-985D-98D2-C481652BDD3A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1233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9515721D-BCDC-295B-14C5-394F09F87117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1234" name="Google Shape;1068;p46">
              <a:extLst>
                <a:ext uri="{FF2B5EF4-FFF2-40B4-BE49-F238E27FC236}">
                  <a16:creationId xmlns:a16="http://schemas.microsoft.com/office/drawing/2014/main" id="{9F9617D1-6825-6BD8-4E21-CF4851F717E5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241" name="Google Shape;1069;p46">
                <a:extLst>
                  <a:ext uri="{FF2B5EF4-FFF2-40B4-BE49-F238E27FC236}">
                    <a16:creationId xmlns:a16="http://schemas.microsoft.com/office/drawing/2014/main" id="{28244AF6-F104-FC8D-D64F-4B1D4F587A2A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070;p46">
                <a:extLst>
                  <a:ext uri="{FF2B5EF4-FFF2-40B4-BE49-F238E27FC236}">
                    <a16:creationId xmlns:a16="http://schemas.microsoft.com/office/drawing/2014/main" id="{9192E49C-D7D7-ECE1-19EF-A34601BB7A9E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071;p46">
                <a:extLst>
                  <a:ext uri="{FF2B5EF4-FFF2-40B4-BE49-F238E27FC236}">
                    <a16:creationId xmlns:a16="http://schemas.microsoft.com/office/drawing/2014/main" id="{37C5BF1B-077B-DCD5-195F-A7D48113C75D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072;p46">
                <a:extLst>
                  <a:ext uri="{FF2B5EF4-FFF2-40B4-BE49-F238E27FC236}">
                    <a16:creationId xmlns:a16="http://schemas.microsoft.com/office/drawing/2014/main" id="{E5DD7B92-82B8-2324-2595-181433243372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073;p46">
                <a:extLst>
                  <a:ext uri="{FF2B5EF4-FFF2-40B4-BE49-F238E27FC236}">
                    <a16:creationId xmlns:a16="http://schemas.microsoft.com/office/drawing/2014/main" id="{EB945F59-9EAF-4B95-D233-9ECA891A1F94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074;p46">
                <a:extLst>
                  <a:ext uri="{FF2B5EF4-FFF2-40B4-BE49-F238E27FC236}">
                    <a16:creationId xmlns:a16="http://schemas.microsoft.com/office/drawing/2014/main" id="{197A0577-AC4B-4A65-ABFC-E3CC111F5BC5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075;p46">
                <a:extLst>
                  <a:ext uri="{FF2B5EF4-FFF2-40B4-BE49-F238E27FC236}">
                    <a16:creationId xmlns:a16="http://schemas.microsoft.com/office/drawing/2014/main" id="{BAFD0769-B174-2ADF-9ED0-0739F83190E5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076;p46">
                <a:extLst>
                  <a:ext uri="{FF2B5EF4-FFF2-40B4-BE49-F238E27FC236}">
                    <a16:creationId xmlns:a16="http://schemas.microsoft.com/office/drawing/2014/main" id="{EDAEE282-F79E-0B29-680F-7C75648C0B5F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077;p46">
                <a:extLst>
                  <a:ext uri="{FF2B5EF4-FFF2-40B4-BE49-F238E27FC236}">
                    <a16:creationId xmlns:a16="http://schemas.microsoft.com/office/drawing/2014/main" id="{ED823F50-6B65-090F-BBD4-88F016A826A9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5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1B6520F3-DB45-6360-024C-B22072B1BC4A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A6C6297B-8350-4EA7-41A6-BDE38C3AF6FC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1237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8CB6D345-FFF9-B4DC-D14B-FE117E7FE8DF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38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3F3206CC-DEAA-E33C-5B64-C14162091807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39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140A28B3-E6C8-0BA7-DDEF-5D01B0EB6BCA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40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4F98CE71-E389-7851-CE3C-C5BB020590A3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Google Shape;1062;p46">
            <a:extLst>
              <a:ext uri="{FF2B5EF4-FFF2-40B4-BE49-F238E27FC236}">
                <a16:creationId xmlns:a16="http://schemas.microsoft.com/office/drawing/2014/main" id="{132EBAD2-4413-C170-2B56-BF88CAC512A7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2"/>
          <p:cNvSpPr txBox="1">
            <a:spLocks noGrp="1"/>
          </p:cNvSpPr>
          <p:nvPr>
            <p:ph type="title" idx="6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Bebas Neue" panose="020B0606020202050201" pitchFamily="34" charset="0"/>
              </a:rPr>
              <a:t>a. Tienda que genera más ventas $ y Q</a:t>
            </a:r>
            <a:r>
              <a:rPr lang="es-MX" dirty="0">
                <a:solidFill>
                  <a:schemeClr val="tx1"/>
                </a:solidFill>
                <a:latin typeface="Bebas Neue" panose="020B0606020202050201" pitchFamily="34" charset="0"/>
              </a:rPr>
              <a:t> </a:t>
            </a:r>
          </a:p>
        </p:txBody>
      </p:sp>
      <p:sp>
        <p:nvSpPr>
          <p:cNvPr id="769" name="Google Shape;769;p4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6997163" y="1006675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>
            <a:off x="7855677" y="763038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8440994" y="692912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7556037" y="7229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>
            <a:off x="8297713" y="13352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CF990B0-A044-2DD3-FBCA-E49597F4CDC1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21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18017EB0-04D9-5B4F-0D2E-D75B7734BA28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22" name="Google Shape;1068;p46">
              <a:extLst>
                <a:ext uri="{FF2B5EF4-FFF2-40B4-BE49-F238E27FC236}">
                  <a16:creationId xmlns:a16="http://schemas.microsoft.com/office/drawing/2014/main" id="{17E84080-6671-F830-B62A-4B3C95EA6BED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29" name="Google Shape;1069;p46">
                <a:extLst>
                  <a:ext uri="{FF2B5EF4-FFF2-40B4-BE49-F238E27FC236}">
                    <a16:creationId xmlns:a16="http://schemas.microsoft.com/office/drawing/2014/main" id="{54A20F74-8D3A-8C45-B346-FAE3387D2D6A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70;p46">
                <a:extLst>
                  <a:ext uri="{FF2B5EF4-FFF2-40B4-BE49-F238E27FC236}">
                    <a16:creationId xmlns:a16="http://schemas.microsoft.com/office/drawing/2014/main" id="{C6F83910-E88F-4CA2-D1F7-73E8DFED2E13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71;p46">
                <a:extLst>
                  <a:ext uri="{FF2B5EF4-FFF2-40B4-BE49-F238E27FC236}">
                    <a16:creationId xmlns:a16="http://schemas.microsoft.com/office/drawing/2014/main" id="{56BB41D7-5CC8-A675-1EC5-DFAFA76AFAC0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72;p46">
                <a:extLst>
                  <a:ext uri="{FF2B5EF4-FFF2-40B4-BE49-F238E27FC236}">
                    <a16:creationId xmlns:a16="http://schemas.microsoft.com/office/drawing/2014/main" id="{3715A559-AA63-AC46-8254-968746C011A4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73;p46">
                <a:extLst>
                  <a:ext uri="{FF2B5EF4-FFF2-40B4-BE49-F238E27FC236}">
                    <a16:creationId xmlns:a16="http://schemas.microsoft.com/office/drawing/2014/main" id="{5CC98C09-1B5E-A449-EBEC-C37CF11E6B10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74;p46">
                <a:extLst>
                  <a:ext uri="{FF2B5EF4-FFF2-40B4-BE49-F238E27FC236}">
                    <a16:creationId xmlns:a16="http://schemas.microsoft.com/office/drawing/2014/main" id="{F7594117-106A-819B-5764-39A2F6B8CB9E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75;p46">
                <a:extLst>
                  <a:ext uri="{FF2B5EF4-FFF2-40B4-BE49-F238E27FC236}">
                    <a16:creationId xmlns:a16="http://schemas.microsoft.com/office/drawing/2014/main" id="{CC81944E-BF19-27C2-0D2E-1DBF9AE22B5A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76;p46">
                <a:extLst>
                  <a:ext uri="{FF2B5EF4-FFF2-40B4-BE49-F238E27FC236}">
                    <a16:creationId xmlns:a16="http://schemas.microsoft.com/office/drawing/2014/main" id="{11BB81BE-6C39-941E-E6B8-C189AD319FE0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77;p46">
                <a:extLst>
                  <a:ext uri="{FF2B5EF4-FFF2-40B4-BE49-F238E27FC236}">
                    <a16:creationId xmlns:a16="http://schemas.microsoft.com/office/drawing/2014/main" id="{5DCBF6A0-315F-8915-B771-3AB78BA8D770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77CDAFA-645A-A751-1B91-EE9332AE21B2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05C3AEC1-6B55-5399-0373-0B60401C8244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25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C0DAF34D-7919-6A0C-AF30-C3286BE00AE4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6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E84B8007-8A77-6385-DF01-D3FB1AB1FFD2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7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995A47E3-6292-D914-4A02-2F7A0848157C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8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B572E79B-3484-AC4F-C2D5-59009EC675CA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aphicFrame>
        <p:nvGraphicFramePr>
          <p:cNvPr id="704" name="Objeto 703">
            <a:extLst>
              <a:ext uri="{FF2B5EF4-FFF2-40B4-BE49-F238E27FC236}">
                <a16:creationId xmlns:a16="http://schemas.microsoft.com/office/drawing/2014/main" id="{FBED780E-EB69-6161-D6C4-5B96AD2F9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826239"/>
              </p:ext>
            </p:extLst>
          </p:nvPr>
        </p:nvGraphicFramePr>
        <p:xfrm>
          <a:off x="1671418" y="1475492"/>
          <a:ext cx="2545625" cy="60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3649945" imgH="738958" progId="Excel.Sheet.12">
                  <p:embed/>
                </p:oleObj>
              </mc:Choice>
              <mc:Fallback>
                <p:oleObj name="Worksheet" r:id="rId9" imgW="3649945" imgH="73895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71418" y="1475492"/>
                        <a:ext cx="2545625" cy="605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" name="Objeto 705">
            <a:extLst>
              <a:ext uri="{FF2B5EF4-FFF2-40B4-BE49-F238E27FC236}">
                <a16:creationId xmlns:a16="http://schemas.microsoft.com/office/drawing/2014/main" id="{62A132CB-AD62-B0E5-BB37-AF5DF67D51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816357"/>
              </p:ext>
            </p:extLst>
          </p:nvPr>
        </p:nvGraphicFramePr>
        <p:xfrm>
          <a:off x="5882400" y="1638964"/>
          <a:ext cx="217074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2491846" imgH="373530" progId="Excel.Sheet.12">
                  <p:embed/>
                </p:oleObj>
              </mc:Choice>
              <mc:Fallback>
                <p:oleObj name="Worksheet" r:id="rId11" imgW="2491846" imgH="37353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82400" y="1638964"/>
                        <a:ext cx="2170740" cy="3730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" name="Gráfico 708">
            <a:extLst>
              <a:ext uri="{FF2B5EF4-FFF2-40B4-BE49-F238E27FC236}">
                <a16:creationId xmlns:a16="http://schemas.microsoft.com/office/drawing/2014/main" id="{5421590E-87B7-F1B8-9EB5-4572CD753F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9563305"/>
              </p:ext>
            </p:extLst>
          </p:nvPr>
        </p:nvGraphicFramePr>
        <p:xfrm>
          <a:off x="1036574" y="2296364"/>
          <a:ext cx="3815314" cy="2193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710" name="Gráfico 709">
            <a:extLst>
              <a:ext uri="{FF2B5EF4-FFF2-40B4-BE49-F238E27FC236}">
                <a16:creationId xmlns:a16="http://schemas.microsoft.com/office/drawing/2014/main" id="{3851976E-A8E2-0D64-DB03-92D6C5AB8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4002546"/>
              </p:ext>
            </p:extLst>
          </p:nvPr>
        </p:nvGraphicFramePr>
        <p:xfrm>
          <a:off x="5941185" y="2181659"/>
          <a:ext cx="2111955" cy="2238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711" name="Google Shape;1062;p46">
            <a:extLst>
              <a:ext uri="{FF2B5EF4-FFF2-40B4-BE49-F238E27FC236}">
                <a16:creationId xmlns:a16="http://schemas.microsoft.com/office/drawing/2014/main" id="{E180D98E-E77F-24F2-1BA0-508E50B7F429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ubTitle" idx="1"/>
          </p:nvPr>
        </p:nvSpPr>
        <p:spPr>
          <a:xfrm>
            <a:off x="882800" y="1244750"/>
            <a:ext cx="3797200" cy="85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El conjunto de datos presentados en este análisis pertenece a una panadería francesa, aquí se detallan las transiciones diarias de los clientes en el año 2022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Why Kaggle is important for Data Science? - Data Science Prophet">
            <a:extLst>
              <a:ext uri="{FF2B5EF4-FFF2-40B4-BE49-F238E27FC236}">
                <a16:creationId xmlns:a16="http://schemas.microsoft.com/office/drawing/2014/main" id="{C66C014C-426D-5C46-CB47-58E9A30B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40" y="1550896"/>
            <a:ext cx="3171660" cy="161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327;p35">
            <a:extLst>
              <a:ext uri="{FF2B5EF4-FFF2-40B4-BE49-F238E27FC236}">
                <a16:creationId xmlns:a16="http://schemas.microsoft.com/office/drawing/2014/main" id="{59839E8F-72E4-D4D3-CC9A-B157688D63AC}"/>
              </a:ext>
            </a:extLst>
          </p:cNvPr>
          <p:cNvSpPr txBox="1">
            <a:spLocks/>
          </p:cNvSpPr>
          <p:nvPr/>
        </p:nvSpPr>
        <p:spPr>
          <a:xfrm>
            <a:off x="5089540" y="3337069"/>
            <a:ext cx="3171660" cy="119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mo"/>
              <a:buAutoNum type="arabicPeriod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s-MX" dirty="0"/>
              <a:t>Puedes consultar los datos originales a través de la siguiente fuente:</a:t>
            </a:r>
          </a:p>
          <a:p>
            <a:pPr marL="0" indent="0">
              <a:buFont typeface="Arimo"/>
              <a:buNone/>
            </a:pPr>
            <a:endParaRPr lang="es-MX" dirty="0"/>
          </a:p>
          <a:p>
            <a:pPr marL="0" indent="0">
              <a:buFont typeface="Arimo"/>
              <a:buNone/>
            </a:pPr>
            <a:r>
              <a:rPr lang="es-MX" sz="1100" dirty="0"/>
              <a:t>https://www.kaggle.com/datasets/matthieugimbert/french-bakery-daily-sales</a:t>
            </a:r>
          </a:p>
        </p:txBody>
      </p:sp>
      <p:sp>
        <p:nvSpPr>
          <p:cNvPr id="35" name="Google Shape;1066;p46">
            <a:hlinkClick r:id="rId4" action="ppaction://hlinksldjump"/>
            <a:extLst>
              <a:ext uri="{FF2B5EF4-FFF2-40B4-BE49-F238E27FC236}">
                <a16:creationId xmlns:a16="http://schemas.microsoft.com/office/drawing/2014/main" id="{2B760E93-1E54-F7CF-B2BA-661A32A655E7}"/>
              </a:ext>
            </a:extLst>
          </p:cNvPr>
          <p:cNvSpPr txBox="1"/>
          <p:nvPr/>
        </p:nvSpPr>
        <p:spPr>
          <a:xfrm>
            <a:off x="1497003" y="285087"/>
            <a:ext cx="522000" cy="214800"/>
          </a:xfrm>
          <a:prstGeom prst="roundRect">
            <a:avLst>
              <a:gd name="adj" fmla="val 3662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6" name="Google Shape;1068;p46">
            <a:extLst>
              <a:ext uri="{FF2B5EF4-FFF2-40B4-BE49-F238E27FC236}">
                <a16:creationId xmlns:a16="http://schemas.microsoft.com/office/drawing/2014/main" id="{93B5BFFC-2DE5-73A2-C102-1A4B60B88818}"/>
              </a:ext>
            </a:extLst>
          </p:cNvPr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7" name="Google Shape;1069;p46">
              <a:extLst>
                <a:ext uri="{FF2B5EF4-FFF2-40B4-BE49-F238E27FC236}">
                  <a16:creationId xmlns:a16="http://schemas.microsoft.com/office/drawing/2014/main" id="{05599E00-43E9-9BCA-63EB-AE564A7049A7}"/>
                </a:ext>
              </a:extLst>
            </p:cNvPr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70;p46">
              <a:extLst>
                <a:ext uri="{FF2B5EF4-FFF2-40B4-BE49-F238E27FC236}">
                  <a16:creationId xmlns:a16="http://schemas.microsoft.com/office/drawing/2014/main" id="{0E739736-EF2A-C043-66E9-14A1B6F42779}"/>
                </a:ext>
              </a:extLst>
            </p:cNvPr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71;p46">
              <a:extLst>
                <a:ext uri="{FF2B5EF4-FFF2-40B4-BE49-F238E27FC236}">
                  <a16:creationId xmlns:a16="http://schemas.microsoft.com/office/drawing/2014/main" id="{2E6556BF-8193-E14B-95E9-E7B62CBABC04}"/>
                </a:ext>
              </a:extLst>
            </p:cNvPr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72;p46">
              <a:extLst>
                <a:ext uri="{FF2B5EF4-FFF2-40B4-BE49-F238E27FC236}">
                  <a16:creationId xmlns:a16="http://schemas.microsoft.com/office/drawing/2014/main" id="{4FCBA747-DC0C-B315-D6C8-E038B39F4F33}"/>
                </a:ext>
              </a:extLst>
            </p:cNvPr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73;p46">
              <a:extLst>
                <a:ext uri="{FF2B5EF4-FFF2-40B4-BE49-F238E27FC236}">
                  <a16:creationId xmlns:a16="http://schemas.microsoft.com/office/drawing/2014/main" id="{6EF69F81-86BC-576B-0C90-50867C0E1352}"/>
                </a:ext>
              </a:extLst>
            </p:cNvPr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4;p46">
              <a:extLst>
                <a:ext uri="{FF2B5EF4-FFF2-40B4-BE49-F238E27FC236}">
                  <a16:creationId xmlns:a16="http://schemas.microsoft.com/office/drawing/2014/main" id="{33B0E796-CC88-B93B-2273-FE615193E6CE}"/>
                </a:ext>
              </a:extLst>
            </p:cNvPr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5;p46">
              <a:extLst>
                <a:ext uri="{FF2B5EF4-FFF2-40B4-BE49-F238E27FC236}">
                  <a16:creationId xmlns:a16="http://schemas.microsoft.com/office/drawing/2014/main" id="{D8A83E7D-31A1-8073-A21A-913A29D2B645}"/>
                </a:ext>
              </a:extLst>
            </p:cNvPr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76;p46">
              <a:extLst>
                <a:ext uri="{FF2B5EF4-FFF2-40B4-BE49-F238E27FC236}">
                  <a16:creationId xmlns:a16="http://schemas.microsoft.com/office/drawing/2014/main" id="{A47C6B73-27A6-653A-E4C5-25BED7C8EFEF}"/>
                </a:ext>
              </a:extLst>
            </p:cNvPr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77;p46">
              <a:extLst>
                <a:ext uri="{FF2B5EF4-FFF2-40B4-BE49-F238E27FC236}">
                  <a16:creationId xmlns:a16="http://schemas.microsoft.com/office/drawing/2014/main" id="{4A5104CB-BEC8-6596-A2AB-703CF5B8AB91}"/>
                </a:ext>
              </a:extLst>
            </p:cNvPr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078;p46">
            <a:hlinkClick r:id="rId4" action="ppaction://hlinksldjump"/>
            <a:extLst>
              <a:ext uri="{FF2B5EF4-FFF2-40B4-BE49-F238E27FC236}">
                <a16:creationId xmlns:a16="http://schemas.microsoft.com/office/drawing/2014/main" id="{74035A9A-52BD-A2BA-E0E9-5F8FC08A3063}"/>
              </a:ext>
            </a:extLst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065;p4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A4CB2529-D969-0A70-6219-BEF47E0677E0}"/>
              </a:ext>
            </a:extLst>
          </p:cNvPr>
          <p:cNvSpPr txBox="1"/>
          <p:nvPr/>
        </p:nvSpPr>
        <p:spPr>
          <a:xfrm>
            <a:off x="937845" y="283812"/>
            <a:ext cx="522000" cy="214800"/>
          </a:xfrm>
          <a:prstGeom prst="roundRect">
            <a:avLst>
              <a:gd name="adj" fmla="val 2886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000">
                <a:solidFill>
                  <a:schemeClr val="dk1"/>
                </a:solidFill>
                <a:latin typeface="Bebas Neue"/>
                <a:ea typeface="Bebas Neue"/>
                <a:cs typeface="Bebas Neue"/>
              </a:defRPr>
            </a:lvl1pPr>
          </a:lstStyle>
          <a:p>
            <a:r>
              <a:rPr lang="en" dirty="0">
                <a:sym typeface="Bebas Neue"/>
                <a:hlinkClick r:id="rId5" action="ppaction://hlinksldjump"/>
              </a:rPr>
              <a:t>Inicio</a:t>
            </a:r>
            <a:endParaRPr dirty="0">
              <a:sym typeface="Bebas Neue"/>
            </a:endParaRPr>
          </a:p>
        </p:txBody>
      </p:sp>
      <p:sp>
        <p:nvSpPr>
          <p:cNvPr id="48" name="Google Shape;1066;p46">
            <a:hlinkClick r:id="rId6" action="ppaction://hlinksldjump"/>
            <a:extLst>
              <a:ext uri="{FF2B5EF4-FFF2-40B4-BE49-F238E27FC236}">
                <a16:creationId xmlns:a16="http://schemas.microsoft.com/office/drawing/2014/main" id="{3168C20B-EEE3-EE5B-4612-D67D9E2C41F6}"/>
              </a:ext>
            </a:extLst>
          </p:cNvPr>
          <p:cNvSpPr txBox="1"/>
          <p:nvPr/>
        </p:nvSpPr>
        <p:spPr>
          <a:xfrm>
            <a:off x="2074048" y="283812"/>
            <a:ext cx="522000" cy="214800"/>
          </a:xfrm>
          <a:prstGeom prst="roundRect">
            <a:avLst>
              <a:gd name="adj" fmla="val 3662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Informe</a:t>
            </a:r>
            <a:endParaRPr sz="10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1066;p46">
            <a:hlinkClick r:id="rId7" action="ppaction://hlinksldjump"/>
            <a:extLst>
              <a:ext uri="{FF2B5EF4-FFF2-40B4-BE49-F238E27FC236}">
                <a16:creationId xmlns:a16="http://schemas.microsoft.com/office/drawing/2014/main" id="{DF1B5C48-2BA5-0D44-0787-5095A47E19B1}"/>
              </a:ext>
            </a:extLst>
          </p:cNvPr>
          <p:cNvSpPr txBox="1"/>
          <p:nvPr/>
        </p:nvSpPr>
        <p:spPr>
          <a:xfrm>
            <a:off x="2651093" y="283812"/>
            <a:ext cx="586277" cy="214800"/>
          </a:xfrm>
          <a:prstGeom prst="roundRect">
            <a:avLst>
              <a:gd name="adj" fmla="val 3662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Estructura del Dashboard</a:t>
            </a:r>
            <a:endParaRPr sz="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" name="Google Shape;1066;p46">
            <a:hlinkClick r:id="rId8" action="ppaction://hlinksldjump"/>
            <a:extLst>
              <a:ext uri="{FF2B5EF4-FFF2-40B4-BE49-F238E27FC236}">
                <a16:creationId xmlns:a16="http://schemas.microsoft.com/office/drawing/2014/main" id="{F2311CE5-E0F6-59DC-5752-A986694E7AF7}"/>
              </a:ext>
            </a:extLst>
          </p:cNvPr>
          <p:cNvSpPr txBox="1"/>
          <p:nvPr/>
        </p:nvSpPr>
        <p:spPr>
          <a:xfrm>
            <a:off x="3292415" y="283812"/>
            <a:ext cx="586277" cy="214800"/>
          </a:xfrm>
          <a:prstGeom prst="roundRect">
            <a:avLst>
              <a:gd name="adj" fmla="val 3662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Creacion del Dashboard</a:t>
            </a:r>
            <a:endParaRPr sz="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" name="Google Shape;1066;p46">
            <a:hlinkClick r:id="rId9" action="ppaction://hlinksldjump"/>
            <a:extLst>
              <a:ext uri="{FF2B5EF4-FFF2-40B4-BE49-F238E27FC236}">
                <a16:creationId xmlns:a16="http://schemas.microsoft.com/office/drawing/2014/main" id="{32702A56-667E-E1F0-B2E5-66D255F8DA64}"/>
              </a:ext>
            </a:extLst>
          </p:cNvPr>
          <p:cNvSpPr txBox="1"/>
          <p:nvPr/>
        </p:nvSpPr>
        <p:spPr>
          <a:xfrm>
            <a:off x="3933737" y="280774"/>
            <a:ext cx="586277" cy="214800"/>
          </a:xfrm>
          <a:prstGeom prst="roundRect">
            <a:avLst>
              <a:gd name="adj" fmla="val 36622"/>
            </a:avLst>
          </a:prstGeom>
          <a:noFill/>
          <a:ln>
            <a:solidFill>
              <a:schemeClr val="tx1"/>
            </a:solidFill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Tomas de decisiones</a:t>
            </a:r>
            <a:endParaRPr sz="700" dirty="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062;p46">
            <a:extLst>
              <a:ext uri="{FF2B5EF4-FFF2-40B4-BE49-F238E27FC236}">
                <a16:creationId xmlns:a16="http://schemas.microsoft.com/office/drawing/2014/main" id="{83A90144-805C-4A6E-2BA7-BD14207A1BD4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2"/>
          <p:cNvSpPr txBox="1">
            <a:spLocks noGrp="1"/>
          </p:cNvSpPr>
          <p:nvPr>
            <p:ph type="title" idx="6"/>
          </p:nvPr>
        </p:nvSpPr>
        <p:spPr>
          <a:xfrm>
            <a:off x="737815" y="1024439"/>
            <a:ext cx="1468362" cy="1226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b="0" i="0" u="none" strike="noStrike" dirty="0">
                <a:solidFill>
                  <a:schemeClr val="tx1"/>
                </a:solidFill>
                <a:effectLst/>
                <a:latin typeface="Bebas Neue" panose="020B0606020202050201" pitchFamily="34" charset="0"/>
              </a:rPr>
              <a:t>b. Top 3 productos más vendidos Q por tienda </a:t>
            </a:r>
            <a:endParaRPr lang="es-MX" sz="1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sp>
        <p:nvSpPr>
          <p:cNvPr id="769" name="Google Shape;769;p4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8772835" y="291722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>
            <a:off x="8772835" y="1277644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8440994" y="692912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7556037" y="7229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>
            <a:off x="8297713" y="13352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CF990B0-A044-2DD3-FBCA-E49597F4CDC1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21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18017EB0-04D9-5B4F-0D2E-D75B7734BA28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22" name="Google Shape;1068;p46">
              <a:extLst>
                <a:ext uri="{FF2B5EF4-FFF2-40B4-BE49-F238E27FC236}">
                  <a16:creationId xmlns:a16="http://schemas.microsoft.com/office/drawing/2014/main" id="{17E84080-6671-F830-B62A-4B3C95EA6BED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29" name="Google Shape;1069;p46">
                <a:extLst>
                  <a:ext uri="{FF2B5EF4-FFF2-40B4-BE49-F238E27FC236}">
                    <a16:creationId xmlns:a16="http://schemas.microsoft.com/office/drawing/2014/main" id="{54A20F74-8D3A-8C45-B346-FAE3387D2D6A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70;p46">
                <a:extLst>
                  <a:ext uri="{FF2B5EF4-FFF2-40B4-BE49-F238E27FC236}">
                    <a16:creationId xmlns:a16="http://schemas.microsoft.com/office/drawing/2014/main" id="{C6F83910-E88F-4CA2-D1F7-73E8DFED2E13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71;p46">
                <a:extLst>
                  <a:ext uri="{FF2B5EF4-FFF2-40B4-BE49-F238E27FC236}">
                    <a16:creationId xmlns:a16="http://schemas.microsoft.com/office/drawing/2014/main" id="{56BB41D7-5CC8-A675-1EC5-DFAFA76AFAC0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72;p46">
                <a:extLst>
                  <a:ext uri="{FF2B5EF4-FFF2-40B4-BE49-F238E27FC236}">
                    <a16:creationId xmlns:a16="http://schemas.microsoft.com/office/drawing/2014/main" id="{3715A559-AA63-AC46-8254-968746C011A4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73;p46">
                <a:extLst>
                  <a:ext uri="{FF2B5EF4-FFF2-40B4-BE49-F238E27FC236}">
                    <a16:creationId xmlns:a16="http://schemas.microsoft.com/office/drawing/2014/main" id="{5CC98C09-1B5E-A449-EBEC-C37CF11E6B10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74;p46">
                <a:extLst>
                  <a:ext uri="{FF2B5EF4-FFF2-40B4-BE49-F238E27FC236}">
                    <a16:creationId xmlns:a16="http://schemas.microsoft.com/office/drawing/2014/main" id="{F7594117-106A-819B-5764-39A2F6B8CB9E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75;p46">
                <a:extLst>
                  <a:ext uri="{FF2B5EF4-FFF2-40B4-BE49-F238E27FC236}">
                    <a16:creationId xmlns:a16="http://schemas.microsoft.com/office/drawing/2014/main" id="{CC81944E-BF19-27C2-0D2E-1DBF9AE22B5A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76;p46">
                <a:extLst>
                  <a:ext uri="{FF2B5EF4-FFF2-40B4-BE49-F238E27FC236}">
                    <a16:creationId xmlns:a16="http://schemas.microsoft.com/office/drawing/2014/main" id="{11BB81BE-6C39-941E-E6B8-C189AD319FE0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77;p46">
                <a:extLst>
                  <a:ext uri="{FF2B5EF4-FFF2-40B4-BE49-F238E27FC236}">
                    <a16:creationId xmlns:a16="http://schemas.microsoft.com/office/drawing/2014/main" id="{5DCBF6A0-315F-8915-B771-3AB78BA8D770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77CDAFA-645A-A751-1B91-EE9332AE21B2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05C3AEC1-6B55-5399-0373-0B60401C8244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25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C0DAF34D-7919-6A0C-AF30-C3286BE00AE4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6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E84B8007-8A77-6385-DF01-D3FB1AB1FFD2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7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995A47E3-6292-D914-4A02-2F7A0848157C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8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B572E79B-3484-AC4F-C2D5-59009EC675CA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DD1D6A93-F4EC-0FCB-44D7-A0A383334B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242641"/>
              </p:ext>
            </p:extLst>
          </p:nvPr>
        </p:nvGraphicFramePr>
        <p:xfrm>
          <a:off x="4937757" y="639848"/>
          <a:ext cx="3493459" cy="1995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E521DE93-EB77-CF27-8345-B983FF107F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351923"/>
              </p:ext>
            </p:extLst>
          </p:nvPr>
        </p:nvGraphicFramePr>
        <p:xfrm>
          <a:off x="2863850" y="722953"/>
          <a:ext cx="1738985" cy="1781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2149053" imgH="2202377" progId="Excel.Sheet.12">
                  <p:embed/>
                </p:oleObj>
              </mc:Choice>
              <mc:Fallback>
                <p:oleObj name="Worksheet" r:id="rId10" imgW="2149053" imgH="22023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63850" y="722953"/>
                        <a:ext cx="1738985" cy="178136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4A890A76-19F6-CA6F-A903-416C612FBF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950447"/>
              </p:ext>
            </p:extLst>
          </p:nvPr>
        </p:nvGraphicFramePr>
        <p:xfrm>
          <a:off x="4937757" y="2731028"/>
          <a:ext cx="3500203" cy="189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6" name="Google Shape;752;p42">
            <a:extLst>
              <a:ext uri="{FF2B5EF4-FFF2-40B4-BE49-F238E27FC236}">
                <a16:creationId xmlns:a16="http://schemas.microsoft.com/office/drawing/2014/main" id="{F2BF3465-6262-B131-0C4E-10D39BABAEDC}"/>
              </a:ext>
            </a:extLst>
          </p:cNvPr>
          <p:cNvSpPr txBox="1">
            <a:spLocks/>
          </p:cNvSpPr>
          <p:nvPr/>
        </p:nvSpPr>
        <p:spPr>
          <a:xfrm>
            <a:off x="669500" y="2979149"/>
            <a:ext cx="1468362" cy="122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1900" dirty="0">
                <a:solidFill>
                  <a:schemeClr val="tx1"/>
                </a:solidFill>
                <a:latin typeface="Bebas Neue" panose="020B0606020202050201" pitchFamily="34" charset="0"/>
              </a:rPr>
              <a:t>c. Productos menos vendidos por Q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907AFFD2-2555-8172-C04B-007DE59E82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361032"/>
              </p:ext>
            </p:extLst>
          </p:nvPr>
        </p:nvGraphicFramePr>
        <p:xfrm>
          <a:off x="2863850" y="2789238"/>
          <a:ext cx="1738984" cy="178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3" imgW="1966173" imgH="2567806" progId="Excel.Sheet.12">
                  <p:embed/>
                </p:oleObj>
              </mc:Choice>
              <mc:Fallback>
                <p:oleObj name="Worksheet" r:id="rId13" imgW="1966173" imgH="25678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63850" y="2789238"/>
                        <a:ext cx="1738984" cy="17811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Google Shape;509;p38">
            <a:extLst>
              <a:ext uri="{FF2B5EF4-FFF2-40B4-BE49-F238E27FC236}">
                <a16:creationId xmlns:a16="http://schemas.microsoft.com/office/drawing/2014/main" id="{4A438193-0434-EC2D-F23D-4BEFE30E027C}"/>
              </a:ext>
            </a:extLst>
          </p:cNvPr>
          <p:cNvCxnSpPr>
            <a:cxnSpLocks/>
          </p:cNvCxnSpPr>
          <p:nvPr/>
        </p:nvCxnSpPr>
        <p:spPr>
          <a:xfrm>
            <a:off x="663173" y="2687064"/>
            <a:ext cx="7879321" cy="131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062;p46">
            <a:extLst>
              <a:ext uri="{FF2B5EF4-FFF2-40B4-BE49-F238E27FC236}">
                <a16:creationId xmlns:a16="http://schemas.microsoft.com/office/drawing/2014/main" id="{F76F403D-0AAB-ED62-0156-E76BC705BF31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709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2"/>
          <p:cNvSpPr txBox="1">
            <a:spLocks noGrp="1"/>
          </p:cNvSpPr>
          <p:nvPr>
            <p:ph type="title" idx="6"/>
          </p:nvPr>
        </p:nvSpPr>
        <p:spPr>
          <a:xfrm>
            <a:off x="737815" y="1024439"/>
            <a:ext cx="1468362" cy="1226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b="0" i="0" u="none" strike="noStrike" dirty="0">
                <a:solidFill>
                  <a:schemeClr val="tx1"/>
                </a:solidFill>
                <a:effectLst/>
                <a:latin typeface="Bebas Neue" panose="020B0606020202050201" pitchFamily="34" charset="0"/>
              </a:rPr>
              <a:t>d. Top 5 productos más vendidos $ por tienda </a:t>
            </a:r>
            <a:endParaRPr lang="es-MX" sz="1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sp>
        <p:nvSpPr>
          <p:cNvPr id="769" name="Google Shape;769;p4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8772835" y="291722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>
            <a:off x="8772835" y="1277644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8440994" y="692912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7556037" y="7229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>
            <a:off x="8297713" y="13352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CF990B0-A044-2DD3-FBCA-E49597F4CDC1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21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18017EB0-04D9-5B4F-0D2E-D75B7734BA28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22" name="Google Shape;1068;p46">
              <a:extLst>
                <a:ext uri="{FF2B5EF4-FFF2-40B4-BE49-F238E27FC236}">
                  <a16:creationId xmlns:a16="http://schemas.microsoft.com/office/drawing/2014/main" id="{17E84080-6671-F830-B62A-4B3C95EA6BED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29" name="Google Shape;1069;p46">
                <a:extLst>
                  <a:ext uri="{FF2B5EF4-FFF2-40B4-BE49-F238E27FC236}">
                    <a16:creationId xmlns:a16="http://schemas.microsoft.com/office/drawing/2014/main" id="{54A20F74-8D3A-8C45-B346-FAE3387D2D6A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70;p46">
                <a:extLst>
                  <a:ext uri="{FF2B5EF4-FFF2-40B4-BE49-F238E27FC236}">
                    <a16:creationId xmlns:a16="http://schemas.microsoft.com/office/drawing/2014/main" id="{C6F83910-E88F-4CA2-D1F7-73E8DFED2E13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71;p46">
                <a:extLst>
                  <a:ext uri="{FF2B5EF4-FFF2-40B4-BE49-F238E27FC236}">
                    <a16:creationId xmlns:a16="http://schemas.microsoft.com/office/drawing/2014/main" id="{56BB41D7-5CC8-A675-1EC5-DFAFA76AFAC0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72;p46">
                <a:extLst>
                  <a:ext uri="{FF2B5EF4-FFF2-40B4-BE49-F238E27FC236}">
                    <a16:creationId xmlns:a16="http://schemas.microsoft.com/office/drawing/2014/main" id="{3715A559-AA63-AC46-8254-968746C011A4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73;p46">
                <a:extLst>
                  <a:ext uri="{FF2B5EF4-FFF2-40B4-BE49-F238E27FC236}">
                    <a16:creationId xmlns:a16="http://schemas.microsoft.com/office/drawing/2014/main" id="{5CC98C09-1B5E-A449-EBEC-C37CF11E6B10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74;p46">
                <a:extLst>
                  <a:ext uri="{FF2B5EF4-FFF2-40B4-BE49-F238E27FC236}">
                    <a16:creationId xmlns:a16="http://schemas.microsoft.com/office/drawing/2014/main" id="{F7594117-106A-819B-5764-39A2F6B8CB9E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75;p46">
                <a:extLst>
                  <a:ext uri="{FF2B5EF4-FFF2-40B4-BE49-F238E27FC236}">
                    <a16:creationId xmlns:a16="http://schemas.microsoft.com/office/drawing/2014/main" id="{CC81944E-BF19-27C2-0D2E-1DBF9AE22B5A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76;p46">
                <a:extLst>
                  <a:ext uri="{FF2B5EF4-FFF2-40B4-BE49-F238E27FC236}">
                    <a16:creationId xmlns:a16="http://schemas.microsoft.com/office/drawing/2014/main" id="{11BB81BE-6C39-941E-E6B8-C189AD319FE0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77;p46">
                <a:extLst>
                  <a:ext uri="{FF2B5EF4-FFF2-40B4-BE49-F238E27FC236}">
                    <a16:creationId xmlns:a16="http://schemas.microsoft.com/office/drawing/2014/main" id="{5DCBF6A0-315F-8915-B771-3AB78BA8D770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77CDAFA-645A-A751-1B91-EE9332AE21B2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05C3AEC1-6B55-5399-0373-0B60401C8244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25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C0DAF34D-7919-6A0C-AF30-C3286BE00AE4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6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E84B8007-8A77-6385-DF01-D3FB1AB1FFD2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7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995A47E3-6292-D914-4A02-2F7A0848157C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8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B572E79B-3484-AC4F-C2D5-59009EC675CA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6" name="Google Shape;752;p42">
            <a:extLst>
              <a:ext uri="{FF2B5EF4-FFF2-40B4-BE49-F238E27FC236}">
                <a16:creationId xmlns:a16="http://schemas.microsoft.com/office/drawing/2014/main" id="{F2BF3465-6262-B131-0C4E-10D39BABAEDC}"/>
              </a:ext>
            </a:extLst>
          </p:cNvPr>
          <p:cNvSpPr txBox="1">
            <a:spLocks/>
          </p:cNvSpPr>
          <p:nvPr/>
        </p:nvSpPr>
        <p:spPr>
          <a:xfrm>
            <a:off x="669500" y="2979149"/>
            <a:ext cx="1468362" cy="122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1900" dirty="0">
                <a:solidFill>
                  <a:schemeClr val="tx1"/>
                </a:solidFill>
                <a:latin typeface="Bebas Neue" panose="020B0606020202050201" pitchFamily="34" charset="0"/>
              </a:rPr>
              <a:t>e</a:t>
            </a:r>
            <a:r>
              <a:rPr lang="es-MX" sz="1900" b="0" i="0" u="none" strike="noStrike" dirty="0">
                <a:solidFill>
                  <a:schemeClr val="tx1"/>
                </a:solidFill>
                <a:effectLst/>
                <a:latin typeface="Bebas Neue" panose="020B0606020202050201" pitchFamily="34" charset="0"/>
              </a:rPr>
              <a:t>. Top 5 productos menos vendidos $ por tienda </a:t>
            </a:r>
            <a:endParaRPr lang="es-MX" sz="1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cxnSp>
        <p:nvCxnSpPr>
          <p:cNvPr id="9" name="Google Shape;509;p38">
            <a:extLst>
              <a:ext uri="{FF2B5EF4-FFF2-40B4-BE49-F238E27FC236}">
                <a16:creationId xmlns:a16="http://schemas.microsoft.com/office/drawing/2014/main" id="{4A438193-0434-EC2D-F23D-4BEFE30E027C}"/>
              </a:ext>
            </a:extLst>
          </p:cNvPr>
          <p:cNvCxnSpPr>
            <a:cxnSpLocks/>
          </p:cNvCxnSpPr>
          <p:nvPr/>
        </p:nvCxnSpPr>
        <p:spPr>
          <a:xfrm>
            <a:off x="663173" y="2687064"/>
            <a:ext cx="7879321" cy="131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5955E08-2926-E5E4-8BA6-69FC4F0BD1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916589"/>
              </p:ext>
            </p:extLst>
          </p:nvPr>
        </p:nvGraphicFramePr>
        <p:xfrm>
          <a:off x="2576513" y="735013"/>
          <a:ext cx="2109787" cy="164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2354474" imgH="1836523" progId="Excel.Sheet.12">
                  <p:embed/>
                </p:oleObj>
              </mc:Choice>
              <mc:Fallback>
                <p:oleObj name="Worksheet" r:id="rId9" imgW="2354474" imgH="183652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6513" y="735013"/>
                        <a:ext cx="2109787" cy="1646237"/>
                      </a:xfrm>
                      <a:prstGeom prst="rect">
                        <a:avLst/>
                      </a:prstGeom>
                      <a:solidFill>
                        <a:schemeClr val="accent6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023170B9-C879-EF91-8C66-464D06BE0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659907"/>
              </p:ext>
            </p:extLst>
          </p:nvPr>
        </p:nvGraphicFramePr>
        <p:xfrm>
          <a:off x="2665450" y="2780409"/>
          <a:ext cx="1887487" cy="1712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2225182" imgH="2019450" progId="Excel.Sheet.12">
                  <p:embed/>
                </p:oleObj>
              </mc:Choice>
              <mc:Fallback>
                <p:oleObj name="Worksheet" r:id="rId11" imgW="2225182" imgH="2019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65450" y="2780409"/>
                        <a:ext cx="1887487" cy="1712471"/>
                      </a:xfrm>
                      <a:prstGeom prst="rect">
                        <a:avLst/>
                      </a:prstGeom>
                      <a:solidFill>
                        <a:schemeClr val="accent6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301B4290-5B0D-F5F7-C305-E41AF028CA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653933"/>
              </p:ext>
            </p:extLst>
          </p:nvPr>
        </p:nvGraphicFramePr>
        <p:xfrm>
          <a:off x="5047660" y="646780"/>
          <a:ext cx="3150087" cy="1943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F61FFF50-C898-1B91-2DB5-45922E70F8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056313"/>
              </p:ext>
            </p:extLst>
          </p:nvPr>
        </p:nvGraphicFramePr>
        <p:xfrm>
          <a:off x="5107860" y="2724791"/>
          <a:ext cx="3042547" cy="1844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4" name="Google Shape;1062;p46">
            <a:extLst>
              <a:ext uri="{FF2B5EF4-FFF2-40B4-BE49-F238E27FC236}">
                <a16:creationId xmlns:a16="http://schemas.microsoft.com/office/drawing/2014/main" id="{F0CF731A-1470-7541-C464-B6AEC215EF71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2"/>
          <p:cNvSpPr txBox="1">
            <a:spLocks noGrp="1"/>
          </p:cNvSpPr>
          <p:nvPr>
            <p:ph type="title" idx="6"/>
          </p:nvPr>
        </p:nvSpPr>
        <p:spPr>
          <a:xfrm>
            <a:off x="714299" y="553450"/>
            <a:ext cx="7834521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Bebas Neue" panose="020B0606020202050201" pitchFamily="34" charset="0"/>
              </a:rPr>
              <a:t>f. Horas de mayor concurrencia según ventas</a:t>
            </a:r>
            <a:endParaRPr lang="es-MX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sp>
        <p:nvSpPr>
          <p:cNvPr id="769" name="Google Shape;769;p4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8494907" y="180157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>
            <a:off x="8768561" y="961091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8440994" y="692912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7556037" y="7229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>
            <a:off x="8297713" y="13352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CF990B0-A044-2DD3-FBCA-E49597F4CDC1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21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18017EB0-04D9-5B4F-0D2E-D75B7734BA28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22" name="Google Shape;1068;p46">
              <a:extLst>
                <a:ext uri="{FF2B5EF4-FFF2-40B4-BE49-F238E27FC236}">
                  <a16:creationId xmlns:a16="http://schemas.microsoft.com/office/drawing/2014/main" id="{17E84080-6671-F830-B62A-4B3C95EA6BED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29" name="Google Shape;1069;p46">
                <a:extLst>
                  <a:ext uri="{FF2B5EF4-FFF2-40B4-BE49-F238E27FC236}">
                    <a16:creationId xmlns:a16="http://schemas.microsoft.com/office/drawing/2014/main" id="{54A20F74-8D3A-8C45-B346-FAE3387D2D6A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70;p46">
                <a:extLst>
                  <a:ext uri="{FF2B5EF4-FFF2-40B4-BE49-F238E27FC236}">
                    <a16:creationId xmlns:a16="http://schemas.microsoft.com/office/drawing/2014/main" id="{C6F83910-E88F-4CA2-D1F7-73E8DFED2E13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71;p46">
                <a:extLst>
                  <a:ext uri="{FF2B5EF4-FFF2-40B4-BE49-F238E27FC236}">
                    <a16:creationId xmlns:a16="http://schemas.microsoft.com/office/drawing/2014/main" id="{56BB41D7-5CC8-A675-1EC5-DFAFA76AFAC0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72;p46">
                <a:extLst>
                  <a:ext uri="{FF2B5EF4-FFF2-40B4-BE49-F238E27FC236}">
                    <a16:creationId xmlns:a16="http://schemas.microsoft.com/office/drawing/2014/main" id="{3715A559-AA63-AC46-8254-968746C011A4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73;p46">
                <a:extLst>
                  <a:ext uri="{FF2B5EF4-FFF2-40B4-BE49-F238E27FC236}">
                    <a16:creationId xmlns:a16="http://schemas.microsoft.com/office/drawing/2014/main" id="{5CC98C09-1B5E-A449-EBEC-C37CF11E6B10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74;p46">
                <a:extLst>
                  <a:ext uri="{FF2B5EF4-FFF2-40B4-BE49-F238E27FC236}">
                    <a16:creationId xmlns:a16="http://schemas.microsoft.com/office/drawing/2014/main" id="{F7594117-106A-819B-5764-39A2F6B8CB9E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75;p46">
                <a:extLst>
                  <a:ext uri="{FF2B5EF4-FFF2-40B4-BE49-F238E27FC236}">
                    <a16:creationId xmlns:a16="http://schemas.microsoft.com/office/drawing/2014/main" id="{CC81944E-BF19-27C2-0D2E-1DBF9AE22B5A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76;p46">
                <a:extLst>
                  <a:ext uri="{FF2B5EF4-FFF2-40B4-BE49-F238E27FC236}">
                    <a16:creationId xmlns:a16="http://schemas.microsoft.com/office/drawing/2014/main" id="{11BB81BE-6C39-941E-E6B8-C189AD319FE0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77;p46">
                <a:extLst>
                  <a:ext uri="{FF2B5EF4-FFF2-40B4-BE49-F238E27FC236}">
                    <a16:creationId xmlns:a16="http://schemas.microsoft.com/office/drawing/2014/main" id="{5DCBF6A0-315F-8915-B771-3AB78BA8D770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77CDAFA-645A-A751-1B91-EE9332AE21B2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05C3AEC1-6B55-5399-0373-0B60401C8244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25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C0DAF34D-7919-6A0C-AF30-C3286BE00AE4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6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E84B8007-8A77-6385-DF01-D3FB1AB1FFD2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7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995A47E3-6292-D914-4A02-2F7A0848157C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8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B572E79B-3484-AC4F-C2D5-59009EC675CA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012FEAB-D49A-D3A7-CB8A-B587AD8666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044181"/>
              </p:ext>
            </p:extLst>
          </p:nvPr>
        </p:nvGraphicFramePr>
        <p:xfrm>
          <a:off x="669500" y="1801576"/>
          <a:ext cx="2970617" cy="201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3520653" imgH="2384878" progId="Excel.Sheet.12">
                  <p:embed/>
                </p:oleObj>
              </mc:Choice>
              <mc:Fallback>
                <p:oleObj name="Worksheet" r:id="rId9" imgW="3520653" imgH="238487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9500" y="1801576"/>
                        <a:ext cx="2970617" cy="20116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BF0A6681-2C40-F1A0-CCF2-B40FE34CD9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154960"/>
              </p:ext>
            </p:extLst>
          </p:nvPr>
        </p:nvGraphicFramePr>
        <p:xfrm>
          <a:off x="3878692" y="1675664"/>
          <a:ext cx="4541686" cy="258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" name="Google Shape;1062;p46">
            <a:extLst>
              <a:ext uri="{FF2B5EF4-FFF2-40B4-BE49-F238E27FC236}">
                <a16:creationId xmlns:a16="http://schemas.microsoft.com/office/drawing/2014/main" id="{AFCC2A86-B086-4F96-8AB3-D70D5CED7E0E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20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2"/>
          <p:cNvSpPr txBox="1">
            <a:spLocks noGrp="1"/>
          </p:cNvSpPr>
          <p:nvPr>
            <p:ph type="title" idx="6"/>
          </p:nvPr>
        </p:nvSpPr>
        <p:spPr>
          <a:xfrm>
            <a:off x="714299" y="553450"/>
            <a:ext cx="7834521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i="0" u="none" strike="noStrike" dirty="0">
                <a:solidFill>
                  <a:schemeClr val="tx1"/>
                </a:solidFill>
                <a:effectLst/>
                <a:latin typeface="Bebas Neue" panose="020B0606020202050201" pitchFamily="34" charset="0"/>
              </a:rPr>
              <a:t>g. Meses con mayores ventas Q Y $  </a:t>
            </a:r>
            <a:endParaRPr lang="es-MX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sp>
        <p:nvSpPr>
          <p:cNvPr id="769" name="Google Shape;769;p4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8494907" y="1801576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>
            <a:off x="8768561" y="961091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8440994" y="692912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7556037" y="7229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>
            <a:off x="8297713" y="13352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CF990B0-A044-2DD3-FBCA-E49597F4CDC1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21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18017EB0-04D9-5B4F-0D2E-D75B7734BA28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22" name="Google Shape;1068;p46">
              <a:extLst>
                <a:ext uri="{FF2B5EF4-FFF2-40B4-BE49-F238E27FC236}">
                  <a16:creationId xmlns:a16="http://schemas.microsoft.com/office/drawing/2014/main" id="{17E84080-6671-F830-B62A-4B3C95EA6BED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29" name="Google Shape;1069;p46">
                <a:extLst>
                  <a:ext uri="{FF2B5EF4-FFF2-40B4-BE49-F238E27FC236}">
                    <a16:creationId xmlns:a16="http://schemas.microsoft.com/office/drawing/2014/main" id="{54A20F74-8D3A-8C45-B346-FAE3387D2D6A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70;p46">
                <a:extLst>
                  <a:ext uri="{FF2B5EF4-FFF2-40B4-BE49-F238E27FC236}">
                    <a16:creationId xmlns:a16="http://schemas.microsoft.com/office/drawing/2014/main" id="{C6F83910-E88F-4CA2-D1F7-73E8DFED2E13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71;p46">
                <a:extLst>
                  <a:ext uri="{FF2B5EF4-FFF2-40B4-BE49-F238E27FC236}">
                    <a16:creationId xmlns:a16="http://schemas.microsoft.com/office/drawing/2014/main" id="{56BB41D7-5CC8-A675-1EC5-DFAFA76AFAC0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72;p46">
                <a:extLst>
                  <a:ext uri="{FF2B5EF4-FFF2-40B4-BE49-F238E27FC236}">
                    <a16:creationId xmlns:a16="http://schemas.microsoft.com/office/drawing/2014/main" id="{3715A559-AA63-AC46-8254-968746C011A4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73;p46">
                <a:extLst>
                  <a:ext uri="{FF2B5EF4-FFF2-40B4-BE49-F238E27FC236}">
                    <a16:creationId xmlns:a16="http://schemas.microsoft.com/office/drawing/2014/main" id="{5CC98C09-1B5E-A449-EBEC-C37CF11E6B10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74;p46">
                <a:extLst>
                  <a:ext uri="{FF2B5EF4-FFF2-40B4-BE49-F238E27FC236}">
                    <a16:creationId xmlns:a16="http://schemas.microsoft.com/office/drawing/2014/main" id="{F7594117-106A-819B-5764-39A2F6B8CB9E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75;p46">
                <a:extLst>
                  <a:ext uri="{FF2B5EF4-FFF2-40B4-BE49-F238E27FC236}">
                    <a16:creationId xmlns:a16="http://schemas.microsoft.com/office/drawing/2014/main" id="{CC81944E-BF19-27C2-0D2E-1DBF9AE22B5A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76;p46">
                <a:extLst>
                  <a:ext uri="{FF2B5EF4-FFF2-40B4-BE49-F238E27FC236}">
                    <a16:creationId xmlns:a16="http://schemas.microsoft.com/office/drawing/2014/main" id="{11BB81BE-6C39-941E-E6B8-C189AD319FE0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77;p46">
                <a:extLst>
                  <a:ext uri="{FF2B5EF4-FFF2-40B4-BE49-F238E27FC236}">
                    <a16:creationId xmlns:a16="http://schemas.microsoft.com/office/drawing/2014/main" id="{5DCBF6A0-315F-8915-B771-3AB78BA8D770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77CDAFA-645A-A751-1B91-EE9332AE21B2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05C3AEC1-6B55-5399-0373-0B60401C8244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25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C0DAF34D-7919-6A0C-AF30-C3286BE00AE4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6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E84B8007-8A77-6385-DF01-D3FB1AB1FFD2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7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995A47E3-6292-D914-4A02-2F7A0848157C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8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B572E79B-3484-AC4F-C2D5-59009EC675CA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66428C44-39CC-08D2-D5C5-A31F80314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344781"/>
              </p:ext>
            </p:extLst>
          </p:nvPr>
        </p:nvGraphicFramePr>
        <p:xfrm>
          <a:off x="472034" y="1668038"/>
          <a:ext cx="3461703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4549034" imgH="2567806" progId="Excel.Sheet.12">
                  <p:embed/>
                </p:oleObj>
              </mc:Choice>
              <mc:Fallback>
                <p:oleObj name="Worksheet" r:id="rId9" imgW="4549034" imgH="25678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2034" y="1668038"/>
                        <a:ext cx="3461703" cy="25685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3572BD93-716C-381D-EF19-ED19E0F130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4662260"/>
              </p:ext>
            </p:extLst>
          </p:nvPr>
        </p:nvGraphicFramePr>
        <p:xfrm>
          <a:off x="4263772" y="1498962"/>
          <a:ext cx="4537032" cy="290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" name="Google Shape;1062;p46">
            <a:extLst>
              <a:ext uri="{FF2B5EF4-FFF2-40B4-BE49-F238E27FC236}">
                <a16:creationId xmlns:a16="http://schemas.microsoft.com/office/drawing/2014/main" id="{754F5650-06F2-F030-E2EC-68B1A2F35781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51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2"/>
          <p:cNvSpPr txBox="1">
            <a:spLocks noGrp="1"/>
          </p:cNvSpPr>
          <p:nvPr>
            <p:ph type="title" idx="6"/>
          </p:nvPr>
        </p:nvSpPr>
        <p:spPr>
          <a:xfrm>
            <a:off x="737815" y="1024439"/>
            <a:ext cx="1468362" cy="1226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900" b="0" i="0" u="none" strike="noStrike" dirty="0">
                <a:solidFill>
                  <a:schemeClr val="tx1"/>
                </a:solidFill>
                <a:effectLst/>
                <a:latin typeface="Bebas Neue" panose="020B0606020202050201" pitchFamily="34" charset="0"/>
              </a:rPr>
              <a:t>Productos que menos Facturan $</a:t>
            </a:r>
            <a:endParaRPr lang="es-MX" sz="19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sp>
        <p:nvSpPr>
          <p:cNvPr id="769" name="Google Shape;769;p42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8772835" y="291722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>
            <a:off x="8772835" y="1277644"/>
            <a:ext cx="335779" cy="396117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8440994" y="692912"/>
            <a:ext cx="107827" cy="108460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7556037" y="72295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>
            <a:off x="8297713" y="13352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CF990B0-A044-2DD3-FBCA-E49597F4CDC1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21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18017EB0-04D9-5B4F-0D2E-D75B7734BA28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22" name="Google Shape;1068;p46">
              <a:extLst>
                <a:ext uri="{FF2B5EF4-FFF2-40B4-BE49-F238E27FC236}">
                  <a16:creationId xmlns:a16="http://schemas.microsoft.com/office/drawing/2014/main" id="{17E84080-6671-F830-B62A-4B3C95EA6BED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29" name="Google Shape;1069;p46">
                <a:extLst>
                  <a:ext uri="{FF2B5EF4-FFF2-40B4-BE49-F238E27FC236}">
                    <a16:creationId xmlns:a16="http://schemas.microsoft.com/office/drawing/2014/main" id="{54A20F74-8D3A-8C45-B346-FAE3387D2D6A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70;p46">
                <a:extLst>
                  <a:ext uri="{FF2B5EF4-FFF2-40B4-BE49-F238E27FC236}">
                    <a16:creationId xmlns:a16="http://schemas.microsoft.com/office/drawing/2014/main" id="{C6F83910-E88F-4CA2-D1F7-73E8DFED2E13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71;p46">
                <a:extLst>
                  <a:ext uri="{FF2B5EF4-FFF2-40B4-BE49-F238E27FC236}">
                    <a16:creationId xmlns:a16="http://schemas.microsoft.com/office/drawing/2014/main" id="{56BB41D7-5CC8-A675-1EC5-DFAFA76AFAC0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72;p46">
                <a:extLst>
                  <a:ext uri="{FF2B5EF4-FFF2-40B4-BE49-F238E27FC236}">
                    <a16:creationId xmlns:a16="http://schemas.microsoft.com/office/drawing/2014/main" id="{3715A559-AA63-AC46-8254-968746C011A4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73;p46">
                <a:extLst>
                  <a:ext uri="{FF2B5EF4-FFF2-40B4-BE49-F238E27FC236}">
                    <a16:creationId xmlns:a16="http://schemas.microsoft.com/office/drawing/2014/main" id="{5CC98C09-1B5E-A449-EBEC-C37CF11E6B10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74;p46">
                <a:extLst>
                  <a:ext uri="{FF2B5EF4-FFF2-40B4-BE49-F238E27FC236}">
                    <a16:creationId xmlns:a16="http://schemas.microsoft.com/office/drawing/2014/main" id="{F7594117-106A-819B-5764-39A2F6B8CB9E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75;p46">
                <a:extLst>
                  <a:ext uri="{FF2B5EF4-FFF2-40B4-BE49-F238E27FC236}">
                    <a16:creationId xmlns:a16="http://schemas.microsoft.com/office/drawing/2014/main" id="{CC81944E-BF19-27C2-0D2E-1DBF9AE22B5A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76;p46">
                <a:extLst>
                  <a:ext uri="{FF2B5EF4-FFF2-40B4-BE49-F238E27FC236}">
                    <a16:creationId xmlns:a16="http://schemas.microsoft.com/office/drawing/2014/main" id="{11BB81BE-6C39-941E-E6B8-C189AD319FE0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77;p46">
                <a:extLst>
                  <a:ext uri="{FF2B5EF4-FFF2-40B4-BE49-F238E27FC236}">
                    <a16:creationId xmlns:a16="http://schemas.microsoft.com/office/drawing/2014/main" id="{5DCBF6A0-315F-8915-B771-3AB78BA8D770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77CDAFA-645A-A751-1B91-EE9332AE21B2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05C3AEC1-6B55-5399-0373-0B60401C8244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25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C0DAF34D-7919-6A0C-AF30-C3286BE00AE4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6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E84B8007-8A77-6385-DF01-D3FB1AB1FFD2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7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995A47E3-6292-D914-4A02-2F7A0848157C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8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B572E79B-3484-AC4F-C2D5-59009EC675CA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6" name="Google Shape;752;p42">
            <a:extLst>
              <a:ext uri="{FF2B5EF4-FFF2-40B4-BE49-F238E27FC236}">
                <a16:creationId xmlns:a16="http://schemas.microsoft.com/office/drawing/2014/main" id="{F2BF3465-6262-B131-0C4E-10D39BABAEDC}"/>
              </a:ext>
            </a:extLst>
          </p:cNvPr>
          <p:cNvSpPr txBox="1">
            <a:spLocks/>
          </p:cNvSpPr>
          <p:nvPr/>
        </p:nvSpPr>
        <p:spPr>
          <a:xfrm>
            <a:off x="669500" y="2979149"/>
            <a:ext cx="1468362" cy="122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sz="1900" dirty="0">
                <a:solidFill>
                  <a:schemeClr val="tx1"/>
                </a:solidFill>
                <a:latin typeface="Bebas Neue" panose="020B0606020202050201" pitchFamily="34" charset="0"/>
              </a:rPr>
              <a:t>Productos que más Facturan $</a:t>
            </a:r>
          </a:p>
        </p:txBody>
      </p:sp>
      <p:cxnSp>
        <p:nvCxnSpPr>
          <p:cNvPr id="9" name="Google Shape;509;p38">
            <a:extLst>
              <a:ext uri="{FF2B5EF4-FFF2-40B4-BE49-F238E27FC236}">
                <a16:creationId xmlns:a16="http://schemas.microsoft.com/office/drawing/2014/main" id="{4A438193-0434-EC2D-F23D-4BEFE30E027C}"/>
              </a:ext>
            </a:extLst>
          </p:cNvPr>
          <p:cNvCxnSpPr>
            <a:cxnSpLocks/>
          </p:cNvCxnSpPr>
          <p:nvPr/>
        </p:nvCxnSpPr>
        <p:spPr>
          <a:xfrm>
            <a:off x="663173" y="2687064"/>
            <a:ext cx="7879321" cy="131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E9F8420-97F1-DA00-A2CD-8FB384D1C7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134317"/>
              </p:ext>
            </p:extLst>
          </p:nvPr>
        </p:nvGraphicFramePr>
        <p:xfrm>
          <a:off x="2306638" y="884238"/>
          <a:ext cx="2560562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2743200" imgH="1287741" progId="Excel.Sheet.12">
                  <p:embed/>
                </p:oleObj>
              </mc:Choice>
              <mc:Fallback>
                <p:oleObj name="Worksheet" r:id="rId9" imgW="2743200" imgH="128774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06638" y="884238"/>
                        <a:ext cx="2560562" cy="14668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103AA80D-D934-DDEE-B465-091FD9161D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268531"/>
              </p:ext>
            </p:extLst>
          </p:nvPr>
        </p:nvGraphicFramePr>
        <p:xfrm>
          <a:off x="5138689" y="676087"/>
          <a:ext cx="3299271" cy="1882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88544071-4AEC-ECA5-D872-32D5409FE0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749942"/>
              </p:ext>
            </p:extLst>
          </p:nvPr>
        </p:nvGraphicFramePr>
        <p:xfrm>
          <a:off x="5138689" y="2720564"/>
          <a:ext cx="3299271" cy="1857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0E2E581B-1FC3-1C93-33C9-79EAD67DC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36574"/>
              </p:ext>
            </p:extLst>
          </p:nvPr>
        </p:nvGraphicFramePr>
        <p:xfrm>
          <a:off x="2304530" y="2914034"/>
          <a:ext cx="2620963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3" imgW="2621138" imgH="1287741" progId="Excel.Sheet.12">
                  <p:embed/>
                </p:oleObj>
              </mc:Choice>
              <mc:Fallback>
                <p:oleObj name="Worksheet" r:id="rId13" imgW="2621138" imgH="128774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04530" y="2914034"/>
                        <a:ext cx="2620963" cy="12874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Google Shape;1062;p46">
            <a:extLst>
              <a:ext uri="{FF2B5EF4-FFF2-40B4-BE49-F238E27FC236}">
                <a16:creationId xmlns:a16="http://schemas.microsoft.com/office/drawing/2014/main" id="{4949AB38-3870-33C8-3165-EC6C8D07F1F3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418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6" name="Google Shape;2176;p67"/>
          <p:cNvGrpSpPr/>
          <p:nvPr/>
        </p:nvGrpSpPr>
        <p:grpSpPr>
          <a:xfrm>
            <a:off x="5037325" y="1297693"/>
            <a:ext cx="3852862" cy="3290153"/>
            <a:chOff x="409488" y="1216888"/>
            <a:chExt cx="3852862" cy="3290153"/>
          </a:xfrm>
        </p:grpSpPr>
        <p:sp>
          <p:nvSpPr>
            <p:cNvPr id="2177" name="Google Shape;2177;p67"/>
            <p:cNvSpPr/>
            <p:nvPr/>
          </p:nvSpPr>
          <p:spPr>
            <a:xfrm>
              <a:off x="706058" y="2669198"/>
              <a:ext cx="517858" cy="49154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7"/>
            <p:cNvSpPr/>
            <p:nvPr/>
          </p:nvSpPr>
          <p:spPr>
            <a:xfrm>
              <a:off x="3947025" y="1216888"/>
              <a:ext cx="315325" cy="299300"/>
            </a:xfrm>
            <a:custGeom>
              <a:avLst/>
              <a:gdLst/>
              <a:ahLst/>
              <a:cxnLst/>
              <a:rect l="l" t="t" r="r" b="b"/>
              <a:pathLst>
                <a:path w="12613" h="11972" extrusionOk="0">
                  <a:moveTo>
                    <a:pt x="6823" y="428"/>
                  </a:moveTo>
                  <a:lnTo>
                    <a:pt x="8266" y="3350"/>
                  </a:lnTo>
                  <a:cubicBezTo>
                    <a:pt x="8355" y="3528"/>
                    <a:pt x="8515" y="3653"/>
                    <a:pt x="8711" y="3670"/>
                  </a:cubicBezTo>
                  <a:lnTo>
                    <a:pt x="11936" y="4134"/>
                  </a:lnTo>
                  <a:cubicBezTo>
                    <a:pt x="12417" y="4205"/>
                    <a:pt x="12613" y="4793"/>
                    <a:pt x="12256" y="5131"/>
                  </a:cubicBezTo>
                  <a:lnTo>
                    <a:pt x="9923" y="7411"/>
                  </a:lnTo>
                  <a:cubicBezTo>
                    <a:pt x="9798" y="7536"/>
                    <a:pt x="9727" y="7732"/>
                    <a:pt x="9762" y="7928"/>
                  </a:cubicBezTo>
                  <a:lnTo>
                    <a:pt x="10315" y="11135"/>
                  </a:lnTo>
                  <a:cubicBezTo>
                    <a:pt x="10386" y="11616"/>
                    <a:pt x="9887" y="11972"/>
                    <a:pt x="9477" y="11740"/>
                  </a:cubicBezTo>
                  <a:lnTo>
                    <a:pt x="6574" y="10226"/>
                  </a:lnTo>
                  <a:cubicBezTo>
                    <a:pt x="6395" y="10137"/>
                    <a:pt x="6200" y="10137"/>
                    <a:pt x="6039" y="10226"/>
                  </a:cubicBezTo>
                  <a:lnTo>
                    <a:pt x="3135" y="11740"/>
                  </a:lnTo>
                  <a:cubicBezTo>
                    <a:pt x="2708" y="11972"/>
                    <a:pt x="2209" y="11616"/>
                    <a:pt x="2298" y="11135"/>
                  </a:cubicBezTo>
                  <a:lnTo>
                    <a:pt x="2850" y="7928"/>
                  </a:lnTo>
                  <a:cubicBezTo>
                    <a:pt x="2886" y="7732"/>
                    <a:pt x="2815" y="7536"/>
                    <a:pt x="2672" y="7411"/>
                  </a:cubicBezTo>
                  <a:lnTo>
                    <a:pt x="339" y="5131"/>
                  </a:lnTo>
                  <a:cubicBezTo>
                    <a:pt x="0" y="4793"/>
                    <a:pt x="196" y="4205"/>
                    <a:pt x="659" y="4134"/>
                  </a:cubicBezTo>
                  <a:lnTo>
                    <a:pt x="3901" y="3670"/>
                  </a:lnTo>
                  <a:cubicBezTo>
                    <a:pt x="4080" y="3653"/>
                    <a:pt x="4258" y="3528"/>
                    <a:pt x="4347" y="3350"/>
                  </a:cubicBezTo>
                  <a:lnTo>
                    <a:pt x="5790" y="428"/>
                  </a:lnTo>
                  <a:cubicBezTo>
                    <a:pt x="6004" y="1"/>
                    <a:pt x="6609" y="1"/>
                    <a:pt x="6823" y="42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9" name="Google Shape;2179;p67"/>
            <p:cNvGrpSpPr/>
            <p:nvPr/>
          </p:nvGrpSpPr>
          <p:grpSpPr>
            <a:xfrm>
              <a:off x="409488" y="1322894"/>
              <a:ext cx="3852857" cy="3184146"/>
              <a:chOff x="4021063" y="1017944"/>
              <a:chExt cx="3852857" cy="3184146"/>
            </a:xfrm>
          </p:grpSpPr>
          <p:sp>
            <p:nvSpPr>
              <p:cNvPr id="2180" name="Google Shape;2180;p67"/>
              <p:cNvSpPr/>
              <p:nvPr/>
            </p:nvSpPr>
            <p:spPr>
              <a:xfrm rot="8100000">
                <a:off x="5208370" y="3036140"/>
                <a:ext cx="969401" cy="964456"/>
              </a:xfrm>
              <a:custGeom>
                <a:avLst/>
                <a:gdLst/>
                <a:ahLst/>
                <a:cxnLst/>
                <a:rect l="l" t="t" r="r" b="b"/>
                <a:pathLst>
                  <a:path w="207404" h="206346" extrusionOk="0">
                    <a:moveTo>
                      <a:pt x="103944" y="65896"/>
                    </a:moveTo>
                    <a:cubicBezTo>
                      <a:pt x="114099" y="65896"/>
                      <a:pt x="124406" y="70041"/>
                      <a:pt x="132114" y="79198"/>
                    </a:cubicBezTo>
                    <a:cubicBezTo>
                      <a:pt x="145426" y="94943"/>
                      <a:pt x="143422" y="118417"/>
                      <a:pt x="127677" y="131728"/>
                    </a:cubicBezTo>
                    <a:lnTo>
                      <a:pt x="127677" y="131585"/>
                    </a:lnTo>
                    <a:cubicBezTo>
                      <a:pt x="120415" y="137698"/>
                      <a:pt x="112071" y="140425"/>
                      <a:pt x="103930" y="140425"/>
                    </a:cubicBezTo>
                    <a:cubicBezTo>
                      <a:pt x="83668" y="140425"/>
                      <a:pt x="64659" y="123539"/>
                      <a:pt x="66701" y="99952"/>
                    </a:cubicBezTo>
                    <a:cubicBezTo>
                      <a:pt x="68530" y="78838"/>
                      <a:pt x="86000" y="65896"/>
                      <a:pt x="103944" y="65896"/>
                    </a:cubicBezTo>
                    <a:close/>
                    <a:moveTo>
                      <a:pt x="102774" y="1"/>
                    </a:moveTo>
                    <a:cubicBezTo>
                      <a:pt x="96620" y="1"/>
                      <a:pt x="91449" y="4960"/>
                      <a:pt x="91178" y="11209"/>
                    </a:cubicBezTo>
                    <a:lnTo>
                      <a:pt x="90891" y="17507"/>
                    </a:lnTo>
                    <a:cubicBezTo>
                      <a:pt x="90748" y="22516"/>
                      <a:pt x="87456" y="26810"/>
                      <a:pt x="82589" y="28242"/>
                    </a:cubicBezTo>
                    <a:cubicBezTo>
                      <a:pt x="81015" y="28671"/>
                      <a:pt x="79297" y="29244"/>
                      <a:pt x="77723" y="29816"/>
                    </a:cubicBezTo>
                    <a:cubicBezTo>
                      <a:pt x="76506" y="30222"/>
                      <a:pt x="75252" y="30418"/>
                      <a:pt x="74008" y="30418"/>
                    </a:cubicBezTo>
                    <a:cubicBezTo>
                      <a:pt x="70424" y="30418"/>
                      <a:pt x="66929" y="28784"/>
                      <a:pt x="64698" y="25808"/>
                    </a:cubicBezTo>
                    <a:lnTo>
                      <a:pt x="60976" y="20799"/>
                    </a:lnTo>
                    <a:cubicBezTo>
                      <a:pt x="58608" y="17777"/>
                      <a:pt x="55122" y="16200"/>
                      <a:pt x="51633" y="16200"/>
                    </a:cubicBezTo>
                    <a:cubicBezTo>
                      <a:pt x="49008" y="16200"/>
                      <a:pt x="46381" y="17094"/>
                      <a:pt x="44229" y="18938"/>
                    </a:cubicBezTo>
                    <a:lnTo>
                      <a:pt x="30918" y="30102"/>
                    </a:lnTo>
                    <a:cubicBezTo>
                      <a:pt x="25908" y="34396"/>
                      <a:pt x="25335" y="41983"/>
                      <a:pt x="29773" y="46849"/>
                    </a:cubicBezTo>
                    <a:lnTo>
                      <a:pt x="34067" y="51573"/>
                    </a:lnTo>
                    <a:cubicBezTo>
                      <a:pt x="37502" y="55151"/>
                      <a:pt x="38218" y="60590"/>
                      <a:pt x="35784" y="64884"/>
                    </a:cubicBezTo>
                    <a:cubicBezTo>
                      <a:pt x="34925" y="66459"/>
                      <a:pt x="34067" y="68033"/>
                      <a:pt x="33351" y="69465"/>
                    </a:cubicBezTo>
                    <a:cubicBezTo>
                      <a:pt x="31443" y="73536"/>
                      <a:pt x="27385" y="76024"/>
                      <a:pt x="23089" y="76024"/>
                    </a:cubicBezTo>
                    <a:cubicBezTo>
                      <a:pt x="22552" y="76024"/>
                      <a:pt x="22011" y="75985"/>
                      <a:pt x="21471" y="75906"/>
                    </a:cubicBezTo>
                    <a:lnTo>
                      <a:pt x="15173" y="75047"/>
                    </a:lnTo>
                    <a:cubicBezTo>
                      <a:pt x="14730" y="74999"/>
                      <a:pt x="14290" y="74975"/>
                      <a:pt x="13855" y="74975"/>
                    </a:cubicBezTo>
                    <a:cubicBezTo>
                      <a:pt x="7823" y="74975"/>
                      <a:pt x="2682" y="79498"/>
                      <a:pt x="2147" y="85639"/>
                    </a:cubicBezTo>
                    <a:lnTo>
                      <a:pt x="573" y="102958"/>
                    </a:lnTo>
                    <a:cubicBezTo>
                      <a:pt x="0" y="109542"/>
                      <a:pt x="5153" y="115268"/>
                      <a:pt x="11738" y="115554"/>
                    </a:cubicBezTo>
                    <a:lnTo>
                      <a:pt x="18036" y="115840"/>
                    </a:lnTo>
                    <a:cubicBezTo>
                      <a:pt x="23045" y="115984"/>
                      <a:pt x="27339" y="119419"/>
                      <a:pt x="28771" y="124142"/>
                    </a:cubicBezTo>
                    <a:cubicBezTo>
                      <a:pt x="29200" y="125860"/>
                      <a:pt x="29773" y="127434"/>
                      <a:pt x="30345" y="129152"/>
                    </a:cubicBezTo>
                    <a:cubicBezTo>
                      <a:pt x="31920" y="133875"/>
                      <a:pt x="30345" y="139028"/>
                      <a:pt x="26337" y="142034"/>
                    </a:cubicBezTo>
                    <a:lnTo>
                      <a:pt x="21328" y="146042"/>
                    </a:lnTo>
                    <a:cubicBezTo>
                      <a:pt x="16032" y="150050"/>
                      <a:pt x="15316" y="157636"/>
                      <a:pt x="19610" y="162789"/>
                    </a:cubicBezTo>
                    <a:lnTo>
                      <a:pt x="30775" y="175957"/>
                    </a:lnTo>
                    <a:cubicBezTo>
                      <a:pt x="33020" y="178745"/>
                      <a:pt x="36313" y="180150"/>
                      <a:pt x="39634" y="180150"/>
                    </a:cubicBezTo>
                    <a:cubicBezTo>
                      <a:pt x="42451" y="180150"/>
                      <a:pt x="45288" y="179139"/>
                      <a:pt x="47521" y="177102"/>
                    </a:cubicBezTo>
                    <a:lnTo>
                      <a:pt x="52102" y="172808"/>
                    </a:lnTo>
                    <a:cubicBezTo>
                      <a:pt x="54335" y="170747"/>
                      <a:pt x="57134" y="169717"/>
                      <a:pt x="59975" y="169717"/>
                    </a:cubicBezTo>
                    <a:cubicBezTo>
                      <a:pt x="61869" y="169717"/>
                      <a:pt x="63782" y="170175"/>
                      <a:pt x="65556" y="171091"/>
                    </a:cubicBezTo>
                    <a:cubicBezTo>
                      <a:pt x="66988" y="171949"/>
                      <a:pt x="68562" y="172808"/>
                      <a:pt x="70137" y="173524"/>
                    </a:cubicBezTo>
                    <a:cubicBezTo>
                      <a:pt x="74574" y="175671"/>
                      <a:pt x="77150" y="180538"/>
                      <a:pt x="76578" y="185404"/>
                    </a:cubicBezTo>
                    <a:lnTo>
                      <a:pt x="75719" y="191702"/>
                    </a:lnTo>
                    <a:cubicBezTo>
                      <a:pt x="74860" y="198286"/>
                      <a:pt x="79727" y="204155"/>
                      <a:pt x="86311" y="204727"/>
                    </a:cubicBezTo>
                    <a:lnTo>
                      <a:pt x="103487" y="206302"/>
                    </a:lnTo>
                    <a:cubicBezTo>
                      <a:pt x="103830" y="206331"/>
                      <a:pt x="104170" y="206345"/>
                      <a:pt x="104508" y="206345"/>
                    </a:cubicBezTo>
                    <a:cubicBezTo>
                      <a:pt x="110784" y="206345"/>
                      <a:pt x="115955" y="201386"/>
                      <a:pt x="116226" y="195137"/>
                    </a:cubicBezTo>
                    <a:lnTo>
                      <a:pt x="116513" y="188839"/>
                    </a:lnTo>
                    <a:cubicBezTo>
                      <a:pt x="116656" y="183830"/>
                      <a:pt x="119948" y="179536"/>
                      <a:pt x="124814" y="178104"/>
                    </a:cubicBezTo>
                    <a:cubicBezTo>
                      <a:pt x="126389" y="177675"/>
                      <a:pt x="128107" y="177102"/>
                      <a:pt x="129681" y="176530"/>
                    </a:cubicBezTo>
                    <a:cubicBezTo>
                      <a:pt x="130897" y="176124"/>
                      <a:pt x="132142" y="175928"/>
                      <a:pt x="133372" y="175928"/>
                    </a:cubicBezTo>
                    <a:cubicBezTo>
                      <a:pt x="136916" y="175928"/>
                      <a:pt x="140331" y="177562"/>
                      <a:pt x="142563" y="180538"/>
                    </a:cubicBezTo>
                    <a:lnTo>
                      <a:pt x="146428" y="185547"/>
                    </a:lnTo>
                    <a:cubicBezTo>
                      <a:pt x="148785" y="188473"/>
                      <a:pt x="152249" y="190014"/>
                      <a:pt x="155720" y="190014"/>
                    </a:cubicBezTo>
                    <a:cubicBezTo>
                      <a:pt x="158363" y="190014"/>
                      <a:pt x="161009" y="189121"/>
                      <a:pt x="163175" y="187265"/>
                    </a:cubicBezTo>
                    <a:lnTo>
                      <a:pt x="176486" y="176100"/>
                    </a:lnTo>
                    <a:cubicBezTo>
                      <a:pt x="181496" y="171806"/>
                      <a:pt x="182068" y="164220"/>
                      <a:pt x="177488" y="159354"/>
                    </a:cubicBezTo>
                    <a:lnTo>
                      <a:pt x="173337" y="154773"/>
                    </a:lnTo>
                    <a:cubicBezTo>
                      <a:pt x="169902" y="151052"/>
                      <a:pt x="169186" y="145613"/>
                      <a:pt x="171620" y="141318"/>
                    </a:cubicBezTo>
                    <a:cubicBezTo>
                      <a:pt x="172478" y="139744"/>
                      <a:pt x="173337" y="138313"/>
                      <a:pt x="174053" y="136738"/>
                    </a:cubicBezTo>
                    <a:cubicBezTo>
                      <a:pt x="175961" y="132667"/>
                      <a:pt x="180019" y="130179"/>
                      <a:pt x="184315" y="130179"/>
                    </a:cubicBezTo>
                    <a:cubicBezTo>
                      <a:pt x="184852" y="130179"/>
                      <a:pt x="185392" y="130218"/>
                      <a:pt x="185933" y="130297"/>
                    </a:cubicBezTo>
                    <a:lnTo>
                      <a:pt x="192231" y="131156"/>
                    </a:lnTo>
                    <a:cubicBezTo>
                      <a:pt x="192739" y="131222"/>
                      <a:pt x="193242" y="131254"/>
                      <a:pt x="193739" y="131254"/>
                    </a:cubicBezTo>
                    <a:cubicBezTo>
                      <a:pt x="199689" y="131254"/>
                      <a:pt x="204728" y="126641"/>
                      <a:pt x="205256" y="120564"/>
                    </a:cubicBezTo>
                    <a:lnTo>
                      <a:pt x="206831" y="103245"/>
                    </a:lnTo>
                    <a:cubicBezTo>
                      <a:pt x="207403" y="96660"/>
                      <a:pt x="202251" y="90935"/>
                      <a:pt x="195666" y="90649"/>
                    </a:cubicBezTo>
                    <a:lnTo>
                      <a:pt x="189368" y="90362"/>
                    </a:lnTo>
                    <a:cubicBezTo>
                      <a:pt x="184359" y="90219"/>
                      <a:pt x="180065" y="86927"/>
                      <a:pt x="178633" y="82060"/>
                    </a:cubicBezTo>
                    <a:cubicBezTo>
                      <a:pt x="178204" y="80343"/>
                      <a:pt x="177631" y="78768"/>
                      <a:pt x="177059" y="77194"/>
                    </a:cubicBezTo>
                    <a:cubicBezTo>
                      <a:pt x="175484" y="72470"/>
                      <a:pt x="177059" y="67174"/>
                      <a:pt x="181067" y="64169"/>
                    </a:cubicBezTo>
                    <a:lnTo>
                      <a:pt x="185933" y="60447"/>
                    </a:lnTo>
                    <a:cubicBezTo>
                      <a:pt x="191229" y="56296"/>
                      <a:pt x="192088" y="48710"/>
                      <a:pt x="187794" y="43700"/>
                    </a:cubicBezTo>
                    <a:lnTo>
                      <a:pt x="176629" y="30389"/>
                    </a:lnTo>
                    <a:cubicBezTo>
                      <a:pt x="174288" y="27657"/>
                      <a:pt x="170967" y="26244"/>
                      <a:pt x="167642" y="26244"/>
                    </a:cubicBezTo>
                    <a:cubicBezTo>
                      <a:pt x="164870" y="26244"/>
                      <a:pt x="162095" y="27226"/>
                      <a:pt x="159883" y="29244"/>
                    </a:cubicBezTo>
                    <a:lnTo>
                      <a:pt x="155302" y="33538"/>
                    </a:lnTo>
                    <a:cubicBezTo>
                      <a:pt x="153069" y="35599"/>
                      <a:pt x="150218" y="36629"/>
                      <a:pt x="147367" y="36629"/>
                    </a:cubicBezTo>
                    <a:cubicBezTo>
                      <a:pt x="145466" y="36629"/>
                      <a:pt x="143565" y="36171"/>
                      <a:pt x="141847" y="35255"/>
                    </a:cubicBezTo>
                    <a:cubicBezTo>
                      <a:pt x="140273" y="34396"/>
                      <a:pt x="138842" y="33538"/>
                      <a:pt x="137267" y="32822"/>
                    </a:cubicBezTo>
                    <a:cubicBezTo>
                      <a:pt x="132687" y="30675"/>
                      <a:pt x="130110" y="25808"/>
                      <a:pt x="130826" y="20942"/>
                    </a:cubicBezTo>
                    <a:lnTo>
                      <a:pt x="131685" y="14644"/>
                    </a:lnTo>
                    <a:cubicBezTo>
                      <a:pt x="132544" y="8060"/>
                      <a:pt x="127677" y="2191"/>
                      <a:pt x="121093" y="1618"/>
                    </a:cubicBezTo>
                    <a:lnTo>
                      <a:pt x="103774" y="44"/>
                    </a:lnTo>
                    <a:cubicBezTo>
                      <a:pt x="103438" y="15"/>
                      <a:pt x="103104" y="1"/>
                      <a:pt x="1027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67"/>
              <p:cNvSpPr/>
              <p:nvPr/>
            </p:nvSpPr>
            <p:spPr>
              <a:xfrm rot="7198710">
                <a:off x="5377611" y="1283939"/>
                <a:ext cx="630918" cy="627700"/>
              </a:xfrm>
              <a:custGeom>
                <a:avLst/>
                <a:gdLst/>
                <a:ahLst/>
                <a:cxnLst/>
                <a:rect l="l" t="t" r="r" b="b"/>
                <a:pathLst>
                  <a:path w="207404" h="206346" extrusionOk="0">
                    <a:moveTo>
                      <a:pt x="103944" y="65896"/>
                    </a:moveTo>
                    <a:cubicBezTo>
                      <a:pt x="114099" y="65896"/>
                      <a:pt x="124406" y="70041"/>
                      <a:pt x="132114" y="79198"/>
                    </a:cubicBezTo>
                    <a:cubicBezTo>
                      <a:pt x="145426" y="94943"/>
                      <a:pt x="143422" y="118417"/>
                      <a:pt x="127677" y="131728"/>
                    </a:cubicBezTo>
                    <a:lnTo>
                      <a:pt x="127677" y="131585"/>
                    </a:lnTo>
                    <a:cubicBezTo>
                      <a:pt x="120415" y="137698"/>
                      <a:pt x="112071" y="140425"/>
                      <a:pt x="103930" y="140425"/>
                    </a:cubicBezTo>
                    <a:cubicBezTo>
                      <a:pt x="83668" y="140425"/>
                      <a:pt x="64659" y="123539"/>
                      <a:pt x="66701" y="99952"/>
                    </a:cubicBezTo>
                    <a:cubicBezTo>
                      <a:pt x="68530" y="78838"/>
                      <a:pt x="86000" y="65896"/>
                      <a:pt x="103944" y="65896"/>
                    </a:cubicBezTo>
                    <a:close/>
                    <a:moveTo>
                      <a:pt x="102774" y="1"/>
                    </a:moveTo>
                    <a:cubicBezTo>
                      <a:pt x="96620" y="1"/>
                      <a:pt x="91449" y="4960"/>
                      <a:pt x="91178" y="11209"/>
                    </a:cubicBezTo>
                    <a:lnTo>
                      <a:pt x="90891" y="17507"/>
                    </a:lnTo>
                    <a:cubicBezTo>
                      <a:pt x="90748" y="22516"/>
                      <a:pt x="87456" y="26810"/>
                      <a:pt x="82589" y="28242"/>
                    </a:cubicBezTo>
                    <a:cubicBezTo>
                      <a:pt x="81015" y="28671"/>
                      <a:pt x="79297" y="29244"/>
                      <a:pt x="77723" y="29816"/>
                    </a:cubicBezTo>
                    <a:cubicBezTo>
                      <a:pt x="76506" y="30222"/>
                      <a:pt x="75252" y="30418"/>
                      <a:pt x="74008" y="30418"/>
                    </a:cubicBezTo>
                    <a:cubicBezTo>
                      <a:pt x="70424" y="30418"/>
                      <a:pt x="66929" y="28784"/>
                      <a:pt x="64698" y="25808"/>
                    </a:cubicBezTo>
                    <a:lnTo>
                      <a:pt x="60976" y="20799"/>
                    </a:lnTo>
                    <a:cubicBezTo>
                      <a:pt x="58608" y="17777"/>
                      <a:pt x="55122" y="16200"/>
                      <a:pt x="51633" y="16200"/>
                    </a:cubicBezTo>
                    <a:cubicBezTo>
                      <a:pt x="49008" y="16200"/>
                      <a:pt x="46381" y="17094"/>
                      <a:pt x="44229" y="18938"/>
                    </a:cubicBezTo>
                    <a:lnTo>
                      <a:pt x="30918" y="30102"/>
                    </a:lnTo>
                    <a:cubicBezTo>
                      <a:pt x="25908" y="34396"/>
                      <a:pt x="25335" y="41983"/>
                      <a:pt x="29773" y="46849"/>
                    </a:cubicBezTo>
                    <a:lnTo>
                      <a:pt x="34067" y="51573"/>
                    </a:lnTo>
                    <a:cubicBezTo>
                      <a:pt x="37502" y="55151"/>
                      <a:pt x="38218" y="60590"/>
                      <a:pt x="35784" y="64884"/>
                    </a:cubicBezTo>
                    <a:cubicBezTo>
                      <a:pt x="34925" y="66459"/>
                      <a:pt x="34067" y="68033"/>
                      <a:pt x="33351" y="69465"/>
                    </a:cubicBezTo>
                    <a:cubicBezTo>
                      <a:pt x="31443" y="73536"/>
                      <a:pt x="27385" y="76024"/>
                      <a:pt x="23089" y="76024"/>
                    </a:cubicBezTo>
                    <a:cubicBezTo>
                      <a:pt x="22552" y="76024"/>
                      <a:pt x="22011" y="75985"/>
                      <a:pt x="21471" y="75906"/>
                    </a:cubicBezTo>
                    <a:lnTo>
                      <a:pt x="15173" y="75047"/>
                    </a:lnTo>
                    <a:cubicBezTo>
                      <a:pt x="14730" y="74999"/>
                      <a:pt x="14290" y="74975"/>
                      <a:pt x="13855" y="74975"/>
                    </a:cubicBezTo>
                    <a:cubicBezTo>
                      <a:pt x="7823" y="74975"/>
                      <a:pt x="2682" y="79498"/>
                      <a:pt x="2147" y="85639"/>
                    </a:cubicBezTo>
                    <a:lnTo>
                      <a:pt x="573" y="102958"/>
                    </a:lnTo>
                    <a:cubicBezTo>
                      <a:pt x="0" y="109542"/>
                      <a:pt x="5153" y="115268"/>
                      <a:pt x="11738" y="115554"/>
                    </a:cubicBezTo>
                    <a:lnTo>
                      <a:pt x="18036" y="115840"/>
                    </a:lnTo>
                    <a:cubicBezTo>
                      <a:pt x="23045" y="115984"/>
                      <a:pt x="27339" y="119419"/>
                      <a:pt x="28771" y="124142"/>
                    </a:cubicBezTo>
                    <a:cubicBezTo>
                      <a:pt x="29200" y="125860"/>
                      <a:pt x="29773" y="127434"/>
                      <a:pt x="30345" y="129152"/>
                    </a:cubicBezTo>
                    <a:cubicBezTo>
                      <a:pt x="31920" y="133875"/>
                      <a:pt x="30345" y="139028"/>
                      <a:pt x="26337" y="142034"/>
                    </a:cubicBezTo>
                    <a:lnTo>
                      <a:pt x="21328" y="146042"/>
                    </a:lnTo>
                    <a:cubicBezTo>
                      <a:pt x="16032" y="150050"/>
                      <a:pt x="15316" y="157636"/>
                      <a:pt x="19610" y="162789"/>
                    </a:cubicBezTo>
                    <a:lnTo>
                      <a:pt x="30775" y="175957"/>
                    </a:lnTo>
                    <a:cubicBezTo>
                      <a:pt x="33020" y="178745"/>
                      <a:pt x="36313" y="180150"/>
                      <a:pt x="39634" y="180150"/>
                    </a:cubicBezTo>
                    <a:cubicBezTo>
                      <a:pt x="42451" y="180150"/>
                      <a:pt x="45288" y="179139"/>
                      <a:pt x="47521" y="177102"/>
                    </a:cubicBezTo>
                    <a:lnTo>
                      <a:pt x="52102" y="172808"/>
                    </a:lnTo>
                    <a:cubicBezTo>
                      <a:pt x="54335" y="170747"/>
                      <a:pt x="57134" y="169717"/>
                      <a:pt x="59975" y="169717"/>
                    </a:cubicBezTo>
                    <a:cubicBezTo>
                      <a:pt x="61869" y="169717"/>
                      <a:pt x="63782" y="170175"/>
                      <a:pt x="65556" y="171091"/>
                    </a:cubicBezTo>
                    <a:cubicBezTo>
                      <a:pt x="66988" y="171949"/>
                      <a:pt x="68562" y="172808"/>
                      <a:pt x="70137" y="173524"/>
                    </a:cubicBezTo>
                    <a:cubicBezTo>
                      <a:pt x="74574" y="175671"/>
                      <a:pt x="77150" y="180538"/>
                      <a:pt x="76578" y="185404"/>
                    </a:cubicBezTo>
                    <a:lnTo>
                      <a:pt x="75719" y="191702"/>
                    </a:lnTo>
                    <a:cubicBezTo>
                      <a:pt x="74860" y="198286"/>
                      <a:pt x="79727" y="204155"/>
                      <a:pt x="86311" y="204727"/>
                    </a:cubicBezTo>
                    <a:lnTo>
                      <a:pt x="103487" y="206302"/>
                    </a:lnTo>
                    <a:cubicBezTo>
                      <a:pt x="103830" y="206331"/>
                      <a:pt x="104170" y="206345"/>
                      <a:pt x="104508" y="206345"/>
                    </a:cubicBezTo>
                    <a:cubicBezTo>
                      <a:pt x="110784" y="206345"/>
                      <a:pt x="115955" y="201386"/>
                      <a:pt x="116226" y="195137"/>
                    </a:cubicBezTo>
                    <a:lnTo>
                      <a:pt x="116513" y="188839"/>
                    </a:lnTo>
                    <a:cubicBezTo>
                      <a:pt x="116656" y="183830"/>
                      <a:pt x="119948" y="179536"/>
                      <a:pt x="124814" y="178104"/>
                    </a:cubicBezTo>
                    <a:cubicBezTo>
                      <a:pt x="126389" y="177675"/>
                      <a:pt x="128107" y="177102"/>
                      <a:pt x="129681" y="176530"/>
                    </a:cubicBezTo>
                    <a:cubicBezTo>
                      <a:pt x="130897" y="176124"/>
                      <a:pt x="132142" y="175928"/>
                      <a:pt x="133372" y="175928"/>
                    </a:cubicBezTo>
                    <a:cubicBezTo>
                      <a:pt x="136916" y="175928"/>
                      <a:pt x="140331" y="177562"/>
                      <a:pt x="142563" y="180538"/>
                    </a:cubicBezTo>
                    <a:lnTo>
                      <a:pt x="146428" y="185547"/>
                    </a:lnTo>
                    <a:cubicBezTo>
                      <a:pt x="148785" y="188473"/>
                      <a:pt x="152249" y="190014"/>
                      <a:pt x="155720" y="190014"/>
                    </a:cubicBezTo>
                    <a:cubicBezTo>
                      <a:pt x="158363" y="190014"/>
                      <a:pt x="161009" y="189121"/>
                      <a:pt x="163175" y="187265"/>
                    </a:cubicBezTo>
                    <a:lnTo>
                      <a:pt x="176486" y="176100"/>
                    </a:lnTo>
                    <a:cubicBezTo>
                      <a:pt x="181496" y="171806"/>
                      <a:pt x="182068" y="164220"/>
                      <a:pt x="177488" y="159354"/>
                    </a:cubicBezTo>
                    <a:lnTo>
                      <a:pt x="173337" y="154773"/>
                    </a:lnTo>
                    <a:cubicBezTo>
                      <a:pt x="169902" y="151052"/>
                      <a:pt x="169186" y="145613"/>
                      <a:pt x="171620" y="141318"/>
                    </a:cubicBezTo>
                    <a:cubicBezTo>
                      <a:pt x="172478" y="139744"/>
                      <a:pt x="173337" y="138313"/>
                      <a:pt x="174053" y="136738"/>
                    </a:cubicBezTo>
                    <a:cubicBezTo>
                      <a:pt x="175961" y="132667"/>
                      <a:pt x="180019" y="130179"/>
                      <a:pt x="184315" y="130179"/>
                    </a:cubicBezTo>
                    <a:cubicBezTo>
                      <a:pt x="184852" y="130179"/>
                      <a:pt x="185392" y="130218"/>
                      <a:pt x="185933" y="130297"/>
                    </a:cubicBezTo>
                    <a:lnTo>
                      <a:pt x="192231" y="131156"/>
                    </a:lnTo>
                    <a:cubicBezTo>
                      <a:pt x="192739" y="131222"/>
                      <a:pt x="193242" y="131254"/>
                      <a:pt x="193739" y="131254"/>
                    </a:cubicBezTo>
                    <a:cubicBezTo>
                      <a:pt x="199689" y="131254"/>
                      <a:pt x="204728" y="126641"/>
                      <a:pt x="205256" y="120564"/>
                    </a:cubicBezTo>
                    <a:lnTo>
                      <a:pt x="206831" y="103245"/>
                    </a:lnTo>
                    <a:cubicBezTo>
                      <a:pt x="207403" y="96660"/>
                      <a:pt x="202251" y="90935"/>
                      <a:pt x="195666" y="90649"/>
                    </a:cubicBezTo>
                    <a:lnTo>
                      <a:pt x="189368" y="90362"/>
                    </a:lnTo>
                    <a:cubicBezTo>
                      <a:pt x="184359" y="90219"/>
                      <a:pt x="180065" y="86927"/>
                      <a:pt x="178633" y="82060"/>
                    </a:cubicBezTo>
                    <a:cubicBezTo>
                      <a:pt x="178204" y="80343"/>
                      <a:pt x="177631" y="78768"/>
                      <a:pt x="177059" y="77194"/>
                    </a:cubicBezTo>
                    <a:cubicBezTo>
                      <a:pt x="175484" y="72470"/>
                      <a:pt x="177059" y="67174"/>
                      <a:pt x="181067" y="64169"/>
                    </a:cubicBezTo>
                    <a:lnTo>
                      <a:pt x="185933" y="60447"/>
                    </a:lnTo>
                    <a:cubicBezTo>
                      <a:pt x="191229" y="56296"/>
                      <a:pt x="192088" y="48710"/>
                      <a:pt x="187794" y="43700"/>
                    </a:cubicBezTo>
                    <a:lnTo>
                      <a:pt x="176629" y="30389"/>
                    </a:lnTo>
                    <a:cubicBezTo>
                      <a:pt x="174288" y="27657"/>
                      <a:pt x="170967" y="26244"/>
                      <a:pt x="167642" y="26244"/>
                    </a:cubicBezTo>
                    <a:cubicBezTo>
                      <a:pt x="164870" y="26244"/>
                      <a:pt x="162095" y="27226"/>
                      <a:pt x="159883" y="29244"/>
                    </a:cubicBezTo>
                    <a:lnTo>
                      <a:pt x="155302" y="33538"/>
                    </a:lnTo>
                    <a:cubicBezTo>
                      <a:pt x="153069" y="35599"/>
                      <a:pt x="150218" y="36629"/>
                      <a:pt x="147367" y="36629"/>
                    </a:cubicBezTo>
                    <a:cubicBezTo>
                      <a:pt x="145466" y="36629"/>
                      <a:pt x="143565" y="36171"/>
                      <a:pt x="141847" y="35255"/>
                    </a:cubicBezTo>
                    <a:cubicBezTo>
                      <a:pt x="140273" y="34396"/>
                      <a:pt x="138842" y="33538"/>
                      <a:pt x="137267" y="32822"/>
                    </a:cubicBezTo>
                    <a:cubicBezTo>
                      <a:pt x="132687" y="30675"/>
                      <a:pt x="130110" y="25808"/>
                      <a:pt x="130826" y="20942"/>
                    </a:cubicBezTo>
                    <a:lnTo>
                      <a:pt x="131685" y="14644"/>
                    </a:lnTo>
                    <a:cubicBezTo>
                      <a:pt x="132544" y="8060"/>
                      <a:pt x="127677" y="2191"/>
                      <a:pt x="121093" y="1618"/>
                    </a:cubicBezTo>
                    <a:lnTo>
                      <a:pt x="103774" y="44"/>
                    </a:lnTo>
                    <a:cubicBezTo>
                      <a:pt x="103438" y="15"/>
                      <a:pt x="103104" y="1"/>
                      <a:pt x="10277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67"/>
              <p:cNvSpPr/>
              <p:nvPr/>
            </p:nvSpPr>
            <p:spPr>
              <a:xfrm>
                <a:off x="6911202" y="3637588"/>
                <a:ext cx="335779" cy="396117"/>
              </a:xfrm>
              <a:custGeom>
                <a:avLst/>
                <a:gdLst/>
                <a:ahLst/>
                <a:cxnLst/>
                <a:rect l="l" t="t" r="r" b="b"/>
                <a:pathLst>
                  <a:path w="6040" h="7126" extrusionOk="0">
                    <a:moveTo>
                      <a:pt x="5844" y="2726"/>
                    </a:moveTo>
                    <a:lnTo>
                      <a:pt x="3225" y="107"/>
                    </a:lnTo>
                    <a:cubicBezTo>
                      <a:pt x="3118" y="0"/>
                      <a:pt x="2922" y="0"/>
                      <a:pt x="2815" y="107"/>
                    </a:cubicBezTo>
                    <a:lnTo>
                      <a:pt x="197" y="2726"/>
                    </a:lnTo>
                    <a:cubicBezTo>
                      <a:pt x="1" y="2922"/>
                      <a:pt x="143" y="3260"/>
                      <a:pt x="410" y="3242"/>
                    </a:cubicBezTo>
                    <a:lnTo>
                      <a:pt x="749" y="3242"/>
                    </a:lnTo>
                    <a:cubicBezTo>
                      <a:pt x="909" y="3242"/>
                      <a:pt x="1052" y="3367"/>
                      <a:pt x="1052" y="3545"/>
                    </a:cubicBezTo>
                    <a:lnTo>
                      <a:pt x="1052" y="6823"/>
                    </a:lnTo>
                    <a:cubicBezTo>
                      <a:pt x="1052" y="6983"/>
                      <a:pt x="1177" y="7126"/>
                      <a:pt x="1337" y="7126"/>
                    </a:cubicBezTo>
                    <a:lnTo>
                      <a:pt x="4722" y="7126"/>
                    </a:lnTo>
                    <a:cubicBezTo>
                      <a:pt x="4864" y="7108"/>
                      <a:pt x="4989" y="6983"/>
                      <a:pt x="4989" y="6823"/>
                    </a:cubicBezTo>
                    <a:lnTo>
                      <a:pt x="4989" y="3545"/>
                    </a:lnTo>
                    <a:cubicBezTo>
                      <a:pt x="4989" y="3367"/>
                      <a:pt x="5131" y="3242"/>
                      <a:pt x="5292" y="3242"/>
                    </a:cubicBezTo>
                    <a:lnTo>
                      <a:pt x="5630" y="3242"/>
                    </a:lnTo>
                    <a:cubicBezTo>
                      <a:pt x="5897" y="3242"/>
                      <a:pt x="6040" y="2922"/>
                      <a:pt x="5844" y="272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83" name="Google Shape;2183;p67"/>
              <p:cNvGrpSpPr/>
              <p:nvPr/>
            </p:nvGrpSpPr>
            <p:grpSpPr>
              <a:xfrm rot="582716" flipH="1">
                <a:off x="6170759" y="1095259"/>
                <a:ext cx="1043083" cy="1488448"/>
                <a:chOff x="910475" y="761863"/>
                <a:chExt cx="1043050" cy="1488400"/>
              </a:xfrm>
            </p:grpSpPr>
            <p:sp>
              <p:nvSpPr>
                <p:cNvPr id="2184" name="Google Shape;2184;p67"/>
                <p:cNvSpPr/>
                <p:nvPr/>
              </p:nvSpPr>
              <p:spPr>
                <a:xfrm>
                  <a:off x="910475" y="761863"/>
                  <a:ext cx="1043050" cy="148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22" h="59536" fill="none" extrusionOk="0">
                      <a:moveTo>
                        <a:pt x="41722" y="8159"/>
                      </a:moveTo>
                      <a:lnTo>
                        <a:pt x="41722" y="57914"/>
                      </a:lnTo>
                      <a:cubicBezTo>
                        <a:pt x="41722" y="58805"/>
                        <a:pt x="40991" y="59536"/>
                        <a:pt x="40101" y="59536"/>
                      </a:cubicBezTo>
                      <a:lnTo>
                        <a:pt x="1622" y="59536"/>
                      </a:lnTo>
                      <a:cubicBezTo>
                        <a:pt x="731" y="59536"/>
                        <a:pt x="1" y="58805"/>
                        <a:pt x="1" y="57914"/>
                      </a:cubicBezTo>
                      <a:lnTo>
                        <a:pt x="1" y="1621"/>
                      </a:lnTo>
                      <a:cubicBezTo>
                        <a:pt x="1" y="730"/>
                        <a:pt x="731" y="0"/>
                        <a:pt x="1622" y="0"/>
                      </a:cubicBezTo>
                      <a:lnTo>
                        <a:pt x="3251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" name="Google Shape;2185;p67"/>
                <p:cNvSpPr/>
                <p:nvPr/>
              </p:nvSpPr>
              <p:spPr>
                <a:xfrm>
                  <a:off x="1723250" y="761863"/>
                  <a:ext cx="224500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0" h="8249" fill="none" extrusionOk="0">
                      <a:moveTo>
                        <a:pt x="1" y="0"/>
                      </a:moveTo>
                      <a:lnTo>
                        <a:pt x="1" y="6645"/>
                      </a:lnTo>
                      <a:cubicBezTo>
                        <a:pt x="1" y="7518"/>
                        <a:pt x="713" y="8248"/>
                        <a:pt x="1604" y="8248"/>
                      </a:cubicBezTo>
                      <a:lnTo>
                        <a:pt x="8979" y="82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" name="Google Shape;2186;p67"/>
                <p:cNvSpPr/>
                <p:nvPr/>
              </p:nvSpPr>
              <p:spPr>
                <a:xfrm>
                  <a:off x="1051650" y="1062463"/>
                  <a:ext cx="76070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2" fill="none" extrusionOk="0">
                      <a:moveTo>
                        <a:pt x="1" y="1"/>
                      </a:moveTo>
                      <a:lnTo>
                        <a:pt x="30428" y="1"/>
                      </a:lnTo>
                      <a:lnTo>
                        <a:pt x="30428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67"/>
                <p:cNvSpPr/>
                <p:nvPr/>
              </p:nvSpPr>
              <p:spPr>
                <a:xfrm>
                  <a:off x="1051650" y="1162663"/>
                  <a:ext cx="76070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2" fill="none" extrusionOk="0">
                      <a:moveTo>
                        <a:pt x="1" y="1"/>
                      </a:moveTo>
                      <a:lnTo>
                        <a:pt x="30428" y="1"/>
                      </a:lnTo>
                      <a:lnTo>
                        <a:pt x="30428" y="892"/>
                      </a:lnTo>
                      <a:lnTo>
                        <a:pt x="1" y="892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" name="Google Shape;2188;p67"/>
                <p:cNvSpPr/>
                <p:nvPr/>
              </p:nvSpPr>
              <p:spPr>
                <a:xfrm>
                  <a:off x="1051650" y="1262888"/>
                  <a:ext cx="760700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1" fill="none" extrusionOk="0">
                      <a:moveTo>
                        <a:pt x="1" y="0"/>
                      </a:moveTo>
                      <a:lnTo>
                        <a:pt x="30428" y="0"/>
                      </a:lnTo>
                      <a:lnTo>
                        <a:pt x="30428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" name="Google Shape;2189;p67"/>
                <p:cNvSpPr/>
                <p:nvPr/>
              </p:nvSpPr>
              <p:spPr>
                <a:xfrm>
                  <a:off x="1051650" y="1363088"/>
                  <a:ext cx="76070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2" fill="none" extrusionOk="0">
                      <a:moveTo>
                        <a:pt x="1" y="0"/>
                      </a:moveTo>
                      <a:lnTo>
                        <a:pt x="30428" y="0"/>
                      </a:lnTo>
                      <a:lnTo>
                        <a:pt x="30428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2190;p67"/>
                <p:cNvSpPr/>
                <p:nvPr/>
              </p:nvSpPr>
              <p:spPr>
                <a:xfrm>
                  <a:off x="1051650" y="1463288"/>
                  <a:ext cx="76070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2" fill="none" extrusionOk="0">
                      <a:moveTo>
                        <a:pt x="1" y="1"/>
                      </a:moveTo>
                      <a:lnTo>
                        <a:pt x="30428" y="1"/>
                      </a:lnTo>
                      <a:lnTo>
                        <a:pt x="30428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" name="Google Shape;2191;p67"/>
                <p:cNvSpPr/>
                <p:nvPr/>
              </p:nvSpPr>
              <p:spPr>
                <a:xfrm>
                  <a:off x="1051650" y="1563488"/>
                  <a:ext cx="76070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2" fill="none" extrusionOk="0">
                      <a:moveTo>
                        <a:pt x="1" y="1"/>
                      </a:moveTo>
                      <a:lnTo>
                        <a:pt x="30428" y="1"/>
                      </a:lnTo>
                      <a:lnTo>
                        <a:pt x="30428" y="892"/>
                      </a:lnTo>
                      <a:lnTo>
                        <a:pt x="1" y="892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" name="Google Shape;2192;p67"/>
                <p:cNvSpPr/>
                <p:nvPr/>
              </p:nvSpPr>
              <p:spPr>
                <a:xfrm>
                  <a:off x="1051650" y="1663713"/>
                  <a:ext cx="760700" cy="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891" fill="none" extrusionOk="0">
                      <a:moveTo>
                        <a:pt x="1" y="0"/>
                      </a:moveTo>
                      <a:lnTo>
                        <a:pt x="30428" y="0"/>
                      </a:lnTo>
                      <a:lnTo>
                        <a:pt x="30428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2193;p67"/>
                <p:cNvSpPr/>
                <p:nvPr/>
              </p:nvSpPr>
              <p:spPr>
                <a:xfrm>
                  <a:off x="1051650" y="1782613"/>
                  <a:ext cx="315350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4" h="892" fill="none" extrusionOk="0">
                      <a:moveTo>
                        <a:pt x="1" y="1"/>
                      </a:moveTo>
                      <a:lnTo>
                        <a:pt x="12613" y="1"/>
                      </a:lnTo>
                      <a:lnTo>
                        <a:pt x="12613" y="891"/>
                      </a:lnTo>
                      <a:lnTo>
                        <a:pt x="1" y="89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" name="Google Shape;2194;p67"/>
                <p:cNvSpPr/>
                <p:nvPr/>
              </p:nvSpPr>
              <p:spPr>
                <a:xfrm>
                  <a:off x="1051650" y="1990163"/>
                  <a:ext cx="39327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1" fill="none" extrusionOk="0">
                      <a:moveTo>
                        <a:pt x="1" y="0"/>
                      </a:moveTo>
                      <a:lnTo>
                        <a:pt x="15731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95" name="Google Shape;2195;p67"/>
              <p:cNvGrpSpPr/>
              <p:nvPr/>
            </p:nvGrpSpPr>
            <p:grpSpPr>
              <a:xfrm>
                <a:off x="6784900" y="1896663"/>
                <a:ext cx="875600" cy="1088925"/>
                <a:chOff x="5962175" y="478150"/>
                <a:chExt cx="875600" cy="1088925"/>
              </a:xfrm>
            </p:grpSpPr>
            <p:sp>
              <p:nvSpPr>
                <p:cNvPr id="2196" name="Google Shape;2196;p67"/>
                <p:cNvSpPr/>
                <p:nvPr/>
              </p:nvSpPr>
              <p:spPr>
                <a:xfrm>
                  <a:off x="6095350" y="582825"/>
                  <a:ext cx="504600" cy="50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84" h="20184" extrusionOk="0">
                      <a:moveTo>
                        <a:pt x="10083" y="0"/>
                      </a:moveTo>
                      <a:lnTo>
                        <a:pt x="10083" y="0"/>
                      </a:lnTo>
                      <a:cubicBezTo>
                        <a:pt x="15659" y="18"/>
                        <a:pt x="20166" y="4525"/>
                        <a:pt x="20184" y="10101"/>
                      </a:cubicBezTo>
                      <a:lnTo>
                        <a:pt x="20184" y="10101"/>
                      </a:lnTo>
                      <a:cubicBezTo>
                        <a:pt x="20166" y="15659"/>
                        <a:pt x="15659" y="20166"/>
                        <a:pt x="10083" y="20184"/>
                      </a:cubicBezTo>
                      <a:lnTo>
                        <a:pt x="10083" y="20184"/>
                      </a:lnTo>
                      <a:cubicBezTo>
                        <a:pt x="4525" y="20166"/>
                        <a:pt x="0" y="15659"/>
                        <a:pt x="0" y="10101"/>
                      </a:cubicBezTo>
                      <a:lnTo>
                        <a:pt x="0" y="10101"/>
                      </a:lnTo>
                      <a:cubicBezTo>
                        <a:pt x="0" y="4525"/>
                        <a:pt x="4525" y="18"/>
                        <a:pt x="1008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" name="Google Shape;2197;p67"/>
                <p:cNvSpPr/>
                <p:nvPr/>
              </p:nvSpPr>
              <p:spPr>
                <a:xfrm>
                  <a:off x="6501075" y="1086075"/>
                  <a:ext cx="145650" cy="18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6" h="7465" extrusionOk="0">
                      <a:moveTo>
                        <a:pt x="0" y="1176"/>
                      </a:moveTo>
                      <a:lnTo>
                        <a:pt x="1888" y="0"/>
                      </a:lnTo>
                      <a:lnTo>
                        <a:pt x="5825" y="6289"/>
                      </a:lnTo>
                      <a:lnTo>
                        <a:pt x="3937" y="74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" name="Google Shape;2198;p67"/>
                <p:cNvSpPr/>
                <p:nvPr/>
              </p:nvSpPr>
              <p:spPr>
                <a:xfrm>
                  <a:off x="5962175" y="478150"/>
                  <a:ext cx="742450" cy="74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8" h="29680" extrusionOk="0">
                      <a:moveTo>
                        <a:pt x="15410" y="1"/>
                      </a:moveTo>
                      <a:cubicBezTo>
                        <a:pt x="9638" y="1"/>
                        <a:pt x="4419" y="3475"/>
                        <a:pt x="2210" y="8819"/>
                      </a:cubicBezTo>
                      <a:cubicBezTo>
                        <a:pt x="1" y="14146"/>
                        <a:pt x="1230" y="20291"/>
                        <a:pt x="5309" y="24371"/>
                      </a:cubicBezTo>
                      <a:cubicBezTo>
                        <a:pt x="9389" y="28468"/>
                        <a:pt x="15535" y="29680"/>
                        <a:pt x="20879" y="27471"/>
                      </a:cubicBezTo>
                      <a:cubicBezTo>
                        <a:pt x="26206" y="25262"/>
                        <a:pt x="29697" y="20060"/>
                        <a:pt x="29697" y="14288"/>
                      </a:cubicBezTo>
                      <a:cubicBezTo>
                        <a:pt x="29697" y="6396"/>
                        <a:pt x="23302" y="1"/>
                        <a:pt x="15410" y="1"/>
                      </a:cubicBezTo>
                      <a:close/>
                      <a:moveTo>
                        <a:pt x="15410" y="24068"/>
                      </a:moveTo>
                      <a:cubicBezTo>
                        <a:pt x="11455" y="24068"/>
                        <a:pt x="7875" y="21681"/>
                        <a:pt x="6360" y="18029"/>
                      </a:cubicBezTo>
                      <a:cubicBezTo>
                        <a:pt x="4846" y="14359"/>
                        <a:pt x="5684" y="10155"/>
                        <a:pt x="8480" y="7358"/>
                      </a:cubicBezTo>
                      <a:cubicBezTo>
                        <a:pt x="11277" y="4544"/>
                        <a:pt x="15499" y="3706"/>
                        <a:pt x="19151" y="5221"/>
                      </a:cubicBezTo>
                      <a:cubicBezTo>
                        <a:pt x="22821" y="6735"/>
                        <a:pt x="25208" y="10315"/>
                        <a:pt x="25208" y="14270"/>
                      </a:cubicBezTo>
                      <a:cubicBezTo>
                        <a:pt x="25208" y="19686"/>
                        <a:pt x="20826" y="24068"/>
                        <a:pt x="15410" y="240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67"/>
                <p:cNvSpPr/>
                <p:nvPr/>
              </p:nvSpPr>
              <p:spPr>
                <a:xfrm>
                  <a:off x="6581675" y="1224575"/>
                  <a:ext cx="256100" cy="3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44" h="13700" extrusionOk="0">
                      <a:moveTo>
                        <a:pt x="9086" y="13148"/>
                      </a:moveTo>
                      <a:lnTo>
                        <a:pt x="9086" y="13148"/>
                      </a:lnTo>
                      <a:cubicBezTo>
                        <a:pt x="8177" y="13700"/>
                        <a:pt x="6984" y="13433"/>
                        <a:pt x="6414" y="12542"/>
                      </a:cubicBezTo>
                      <a:lnTo>
                        <a:pt x="571" y="3243"/>
                      </a:lnTo>
                      <a:cubicBezTo>
                        <a:pt x="1" y="2334"/>
                        <a:pt x="286" y="1141"/>
                        <a:pt x="1194" y="571"/>
                      </a:cubicBezTo>
                      <a:lnTo>
                        <a:pt x="1194" y="571"/>
                      </a:lnTo>
                      <a:cubicBezTo>
                        <a:pt x="2085" y="1"/>
                        <a:pt x="3278" y="286"/>
                        <a:pt x="3848" y="1176"/>
                      </a:cubicBezTo>
                      <a:lnTo>
                        <a:pt x="9692" y="10476"/>
                      </a:lnTo>
                      <a:cubicBezTo>
                        <a:pt x="10244" y="11384"/>
                        <a:pt x="9977" y="12578"/>
                        <a:pt x="9086" y="1314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2200;p67"/>
                <p:cNvSpPr/>
                <p:nvPr/>
              </p:nvSpPr>
              <p:spPr>
                <a:xfrm>
                  <a:off x="6203125" y="760525"/>
                  <a:ext cx="320675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27" h="7429" extrusionOk="0">
                      <a:moveTo>
                        <a:pt x="0" y="4525"/>
                      </a:moveTo>
                      <a:lnTo>
                        <a:pt x="2494" y="7429"/>
                      </a:lnTo>
                      <a:cubicBezTo>
                        <a:pt x="2494" y="7429"/>
                        <a:pt x="5558" y="1782"/>
                        <a:pt x="12827" y="0"/>
                      </a:cubicBezTo>
                      <a:cubicBezTo>
                        <a:pt x="12827" y="0"/>
                        <a:pt x="6039" y="89"/>
                        <a:pt x="2334" y="60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1" name="Google Shape;2201;p67"/>
              <p:cNvSpPr/>
              <p:nvPr/>
            </p:nvSpPr>
            <p:spPr>
              <a:xfrm>
                <a:off x="4420101" y="1117180"/>
                <a:ext cx="140247" cy="140224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65" extrusionOk="0">
                    <a:moveTo>
                      <a:pt x="3064" y="1532"/>
                    </a:moveTo>
                    <a:cubicBezTo>
                      <a:pt x="3064" y="2387"/>
                      <a:pt x="2387" y="3064"/>
                      <a:pt x="1532" y="3064"/>
                    </a:cubicBezTo>
                    <a:cubicBezTo>
                      <a:pt x="677" y="3064"/>
                      <a:pt x="0" y="2387"/>
                      <a:pt x="0" y="1532"/>
                    </a:cubicBezTo>
                    <a:cubicBezTo>
                      <a:pt x="0" y="677"/>
                      <a:pt x="677" y="0"/>
                      <a:pt x="1532" y="0"/>
                    </a:cubicBezTo>
                    <a:cubicBezTo>
                      <a:pt x="2387" y="0"/>
                      <a:pt x="3064" y="677"/>
                      <a:pt x="3064" y="1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67"/>
              <p:cNvSpPr/>
              <p:nvPr/>
            </p:nvSpPr>
            <p:spPr>
              <a:xfrm>
                <a:off x="7660488" y="1490450"/>
                <a:ext cx="213431" cy="214685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83" fill="none" extrusionOk="0">
                    <a:moveTo>
                      <a:pt x="3065" y="1551"/>
                    </a:moveTo>
                    <a:cubicBezTo>
                      <a:pt x="3065" y="2388"/>
                      <a:pt x="2388" y="3083"/>
                      <a:pt x="1533" y="3083"/>
                    </a:cubicBezTo>
                    <a:cubicBezTo>
                      <a:pt x="678" y="3083"/>
                      <a:pt x="1" y="2388"/>
                      <a:pt x="1" y="1551"/>
                    </a:cubicBezTo>
                    <a:cubicBezTo>
                      <a:pt x="1" y="696"/>
                      <a:pt x="678" y="1"/>
                      <a:pt x="1533" y="1"/>
                    </a:cubicBezTo>
                    <a:cubicBezTo>
                      <a:pt x="2388" y="1"/>
                      <a:pt x="3065" y="696"/>
                      <a:pt x="3065" y="15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67"/>
              <p:cNvSpPr/>
              <p:nvPr/>
            </p:nvSpPr>
            <p:spPr>
              <a:xfrm>
                <a:off x="7168775" y="3339656"/>
                <a:ext cx="107827" cy="107819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65" extrusionOk="0">
                    <a:moveTo>
                      <a:pt x="3064" y="1532"/>
                    </a:moveTo>
                    <a:cubicBezTo>
                      <a:pt x="3064" y="2387"/>
                      <a:pt x="2387" y="3064"/>
                      <a:pt x="1532" y="3064"/>
                    </a:cubicBezTo>
                    <a:cubicBezTo>
                      <a:pt x="677" y="3064"/>
                      <a:pt x="0" y="2387"/>
                      <a:pt x="0" y="1532"/>
                    </a:cubicBezTo>
                    <a:cubicBezTo>
                      <a:pt x="0" y="677"/>
                      <a:pt x="677" y="0"/>
                      <a:pt x="1532" y="0"/>
                    </a:cubicBezTo>
                    <a:cubicBezTo>
                      <a:pt x="2387" y="0"/>
                      <a:pt x="3064" y="677"/>
                      <a:pt x="3064" y="1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67"/>
              <p:cNvSpPr/>
              <p:nvPr/>
            </p:nvSpPr>
            <p:spPr>
              <a:xfrm rot="-1685758">
                <a:off x="4338466" y="3096797"/>
                <a:ext cx="59549" cy="60168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47" fill="none" extrusionOk="0">
                    <a:moveTo>
                      <a:pt x="1729" y="749"/>
                    </a:moveTo>
                    <a:cubicBezTo>
                      <a:pt x="1729" y="1408"/>
                      <a:pt x="927" y="1746"/>
                      <a:pt x="464" y="1265"/>
                    </a:cubicBezTo>
                    <a:cubicBezTo>
                      <a:pt x="1" y="802"/>
                      <a:pt x="322" y="1"/>
                      <a:pt x="998" y="1"/>
                    </a:cubicBezTo>
                    <a:cubicBezTo>
                      <a:pt x="1408" y="1"/>
                      <a:pt x="1729" y="339"/>
                      <a:pt x="1729" y="7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67"/>
              <p:cNvSpPr/>
              <p:nvPr/>
            </p:nvSpPr>
            <p:spPr>
              <a:xfrm>
                <a:off x="4261526" y="3558088"/>
                <a:ext cx="213431" cy="214685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83" fill="none" extrusionOk="0">
                    <a:moveTo>
                      <a:pt x="3065" y="1551"/>
                    </a:moveTo>
                    <a:cubicBezTo>
                      <a:pt x="3065" y="2388"/>
                      <a:pt x="2388" y="3083"/>
                      <a:pt x="1533" y="3083"/>
                    </a:cubicBezTo>
                    <a:cubicBezTo>
                      <a:pt x="678" y="3083"/>
                      <a:pt x="1" y="2388"/>
                      <a:pt x="1" y="1551"/>
                    </a:cubicBezTo>
                    <a:cubicBezTo>
                      <a:pt x="1" y="696"/>
                      <a:pt x="678" y="1"/>
                      <a:pt x="1533" y="1"/>
                    </a:cubicBezTo>
                    <a:cubicBezTo>
                      <a:pt x="2388" y="1"/>
                      <a:pt x="3065" y="696"/>
                      <a:pt x="3065" y="15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67"/>
              <p:cNvSpPr/>
              <p:nvPr/>
            </p:nvSpPr>
            <p:spPr>
              <a:xfrm>
                <a:off x="4021063" y="2661013"/>
                <a:ext cx="107827" cy="108491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83" fill="none" extrusionOk="0">
                    <a:moveTo>
                      <a:pt x="3065" y="1551"/>
                    </a:moveTo>
                    <a:cubicBezTo>
                      <a:pt x="3065" y="2388"/>
                      <a:pt x="2388" y="3083"/>
                      <a:pt x="1533" y="3083"/>
                    </a:cubicBezTo>
                    <a:cubicBezTo>
                      <a:pt x="678" y="3083"/>
                      <a:pt x="1" y="2388"/>
                      <a:pt x="1" y="1551"/>
                    </a:cubicBezTo>
                    <a:cubicBezTo>
                      <a:pt x="1" y="696"/>
                      <a:pt x="678" y="1"/>
                      <a:pt x="1533" y="1"/>
                    </a:cubicBezTo>
                    <a:cubicBezTo>
                      <a:pt x="2388" y="1"/>
                      <a:pt x="3065" y="696"/>
                      <a:pt x="3065" y="15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67"/>
              <p:cNvSpPr/>
              <p:nvPr/>
            </p:nvSpPr>
            <p:spPr>
              <a:xfrm rot="7201932">
                <a:off x="6345687" y="3182940"/>
                <a:ext cx="371928" cy="370031"/>
              </a:xfrm>
              <a:custGeom>
                <a:avLst/>
                <a:gdLst/>
                <a:ahLst/>
                <a:cxnLst/>
                <a:rect l="l" t="t" r="r" b="b"/>
                <a:pathLst>
                  <a:path w="207404" h="206346" extrusionOk="0">
                    <a:moveTo>
                      <a:pt x="103944" y="65896"/>
                    </a:moveTo>
                    <a:cubicBezTo>
                      <a:pt x="114099" y="65896"/>
                      <a:pt x="124406" y="70041"/>
                      <a:pt x="132114" y="79198"/>
                    </a:cubicBezTo>
                    <a:cubicBezTo>
                      <a:pt x="145426" y="94943"/>
                      <a:pt x="143422" y="118417"/>
                      <a:pt x="127677" y="131728"/>
                    </a:cubicBezTo>
                    <a:lnTo>
                      <a:pt x="127677" y="131585"/>
                    </a:lnTo>
                    <a:cubicBezTo>
                      <a:pt x="120415" y="137698"/>
                      <a:pt x="112071" y="140425"/>
                      <a:pt x="103930" y="140425"/>
                    </a:cubicBezTo>
                    <a:cubicBezTo>
                      <a:pt x="83668" y="140425"/>
                      <a:pt x="64659" y="123539"/>
                      <a:pt x="66701" y="99952"/>
                    </a:cubicBezTo>
                    <a:cubicBezTo>
                      <a:pt x="68530" y="78838"/>
                      <a:pt x="86000" y="65896"/>
                      <a:pt x="103944" y="65896"/>
                    </a:cubicBezTo>
                    <a:close/>
                    <a:moveTo>
                      <a:pt x="102774" y="1"/>
                    </a:moveTo>
                    <a:cubicBezTo>
                      <a:pt x="96620" y="1"/>
                      <a:pt x="91449" y="4960"/>
                      <a:pt x="91178" y="11209"/>
                    </a:cubicBezTo>
                    <a:lnTo>
                      <a:pt x="90891" y="17507"/>
                    </a:lnTo>
                    <a:cubicBezTo>
                      <a:pt x="90748" y="22516"/>
                      <a:pt x="87456" y="26810"/>
                      <a:pt x="82589" y="28242"/>
                    </a:cubicBezTo>
                    <a:cubicBezTo>
                      <a:pt x="81015" y="28671"/>
                      <a:pt x="79297" y="29244"/>
                      <a:pt x="77723" y="29816"/>
                    </a:cubicBezTo>
                    <a:cubicBezTo>
                      <a:pt x="76506" y="30222"/>
                      <a:pt x="75252" y="30418"/>
                      <a:pt x="74008" y="30418"/>
                    </a:cubicBezTo>
                    <a:cubicBezTo>
                      <a:pt x="70424" y="30418"/>
                      <a:pt x="66929" y="28784"/>
                      <a:pt x="64698" y="25808"/>
                    </a:cubicBezTo>
                    <a:lnTo>
                      <a:pt x="60976" y="20799"/>
                    </a:lnTo>
                    <a:cubicBezTo>
                      <a:pt x="58608" y="17777"/>
                      <a:pt x="55122" y="16200"/>
                      <a:pt x="51633" y="16200"/>
                    </a:cubicBezTo>
                    <a:cubicBezTo>
                      <a:pt x="49008" y="16200"/>
                      <a:pt x="46381" y="17094"/>
                      <a:pt x="44229" y="18938"/>
                    </a:cubicBezTo>
                    <a:lnTo>
                      <a:pt x="30918" y="30102"/>
                    </a:lnTo>
                    <a:cubicBezTo>
                      <a:pt x="25908" y="34396"/>
                      <a:pt x="25335" y="41983"/>
                      <a:pt x="29773" y="46849"/>
                    </a:cubicBezTo>
                    <a:lnTo>
                      <a:pt x="34067" y="51573"/>
                    </a:lnTo>
                    <a:cubicBezTo>
                      <a:pt x="37502" y="55151"/>
                      <a:pt x="38218" y="60590"/>
                      <a:pt x="35784" y="64884"/>
                    </a:cubicBezTo>
                    <a:cubicBezTo>
                      <a:pt x="34925" y="66459"/>
                      <a:pt x="34067" y="68033"/>
                      <a:pt x="33351" y="69465"/>
                    </a:cubicBezTo>
                    <a:cubicBezTo>
                      <a:pt x="31443" y="73536"/>
                      <a:pt x="27385" y="76024"/>
                      <a:pt x="23089" y="76024"/>
                    </a:cubicBezTo>
                    <a:cubicBezTo>
                      <a:pt x="22552" y="76024"/>
                      <a:pt x="22011" y="75985"/>
                      <a:pt x="21471" y="75906"/>
                    </a:cubicBezTo>
                    <a:lnTo>
                      <a:pt x="15173" y="75047"/>
                    </a:lnTo>
                    <a:cubicBezTo>
                      <a:pt x="14730" y="74999"/>
                      <a:pt x="14290" y="74975"/>
                      <a:pt x="13855" y="74975"/>
                    </a:cubicBezTo>
                    <a:cubicBezTo>
                      <a:pt x="7823" y="74975"/>
                      <a:pt x="2682" y="79498"/>
                      <a:pt x="2147" y="85639"/>
                    </a:cubicBezTo>
                    <a:lnTo>
                      <a:pt x="573" y="102958"/>
                    </a:lnTo>
                    <a:cubicBezTo>
                      <a:pt x="0" y="109542"/>
                      <a:pt x="5153" y="115268"/>
                      <a:pt x="11738" y="115554"/>
                    </a:cubicBezTo>
                    <a:lnTo>
                      <a:pt x="18036" y="115840"/>
                    </a:lnTo>
                    <a:cubicBezTo>
                      <a:pt x="23045" y="115984"/>
                      <a:pt x="27339" y="119419"/>
                      <a:pt x="28771" y="124142"/>
                    </a:cubicBezTo>
                    <a:cubicBezTo>
                      <a:pt x="29200" y="125860"/>
                      <a:pt x="29773" y="127434"/>
                      <a:pt x="30345" y="129152"/>
                    </a:cubicBezTo>
                    <a:cubicBezTo>
                      <a:pt x="31920" y="133875"/>
                      <a:pt x="30345" y="139028"/>
                      <a:pt x="26337" y="142034"/>
                    </a:cubicBezTo>
                    <a:lnTo>
                      <a:pt x="21328" y="146042"/>
                    </a:lnTo>
                    <a:cubicBezTo>
                      <a:pt x="16032" y="150050"/>
                      <a:pt x="15316" y="157636"/>
                      <a:pt x="19610" y="162789"/>
                    </a:cubicBezTo>
                    <a:lnTo>
                      <a:pt x="30775" y="175957"/>
                    </a:lnTo>
                    <a:cubicBezTo>
                      <a:pt x="33020" y="178745"/>
                      <a:pt x="36313" y="180150"/>
                      <a:pt x="39634" y="180150"/>
                    </a:cubicBezTo>
                    <a:cubicBezTo>
                      <a:pt x="42451" y="180150"/>
                      <a:pt x="45288" y="179139"/>
                      <a:pt x="47521" y="177102"/>
                    </a:cubicBezTo>
                    <a:lnTo>
                      <a:pt x="52102" y="172808"/>
                    </a:lnTo>
                    <a:cubicBezTo>
                      <a:pt x="54335" y="170747"/>
                      <a:pt x="57134" y="169717"/>
                      <a:pt x="59975" y="169717"/>
                    </a:cubicBezTo>
                    <a:cubicBezTo>
                      <a:pt x="61869" y="169717"/>
                      <a:pt x="63782" y="170175"/>
                      <a:pt x="65556" y="171091"/>
                    </a:cubicBezTo>
                    <a:cubicBezTo>
                      <a:pt x="66988" y="171949"/>
                      <a:pt x="68562" y="172808"/>
                      <a:pt x="70137" y="173524"/>
                    </a:cubicBezTo>
                    <a:cubicBezTo>
                      <a:pt x="74574" y="175671"/>
                      <a:pt x="77150" y="180538"/>
                      <a:pt x="76578" y="185404"/>
                    </a:cubicBezTo>
                    <a:lnTo>
                      <a:pt x="75719" y="191702"/>
                    </a:lnTo>
                    <a:cubicBezTo>
                      <a:pt x="74860" y="198286"/>
                      <a:pt x="79727" y="204155"/>
                      <a:pt x="86311" y="204727"/>
                    </a:cubicBezTo>
                    <a:lnTo>
                      <a:pt x="103487" y="206302"/>
                    </a:lnTo>
                    <a:cubicBezTo>
                      <a:pt x="103830" y="206331"/>
                      <a:pt x="104170" y="206345"/>
                      <a:pt x="104508" y="206345"/>
                    </a:cubicBezTo>
                    <a:cubicBezTo>
                      <a:pt x="110784" y="206345"/>
                      <a:pt x="115955" y="201386"/>
                      <a:pt x="116226" y="195137"/>
                    </a:cubicBezTo>
                    <a:lnTo>
                      <a:pt x="116513" y="188839"/>
                    </a:lnTo>
                    <a:cubicBezTo>
                      <a:pt x="116656" y="183830"/>
                      <a:pt x="119948" y="179536"/>
                      <a:pt x="124814" y="178104"/>
                    </a:cubicBezTo>
                    <a:cubicBezTo>
                      <a:pt x="126389" y="177675"/>
                      <a:pt x="128107" y="177102"/>
                      <a:pt x="129681" y="176530"/>
                    </a:cubicBezTo>
                    <a:cubicBezTo>
                      <a:pt x="130897" y="176124"/>
                      <a:pt x="132142" y="175928"/>
                      <a:pt x="133372" y="175928"/>
                    </a:cubicBezTo>
                    <a:cubicBezTo>
                      <a:pt x="136916" y="175928"/>
                      <a:pt x="140331" y="177562"/>
                      <a:pt x="142563" y="180538"/>
                    </a:cubicBezTo>
                    <a:lnTo>
                      <a:pt x="146428" y="185547"/>
                    </a:lnTo>
                    <a:cubicBezTo>
                      <a:pt x="148785" y="188473"/>
                      <a:pt x="152249" y="190014"/>
                      <a:pt x="155720" y="190014"/>
                    </a:cubicBezTo>
                    <a:cubicBezTo>
                      <a:pt x="158363" y="190014"/>
                      <a:pt x="161009" y="189121"/>
                      <a:pt x="163175" y="187265"/>
                    </a:cubicBezTo>
                    <a:lnTo>
                      <a:pt x="176486" y="176100"/>
                    </a:lnTo>
                    <a:cubicBezTo>
                      <a:pt x="181496" y="171806"/>
                      <a:pt x="182068" y="164220"/>
                      <a:pt x="177488" y="159354"/>
                    </a:cubicBezTo>
                    <a:lnTo>
                      <a:pt x="173337" y="154773"/>
                    </a:lnTo>
                    <a:cubicBezTo>
                      <a:pt x="169902" y="151052"/>
                      <a:pt x="169186" y="145613"/>
                      <a:pt x="171620" y="141318"/>
                    </a:cubicBezTo>
                    <a:cubicBezTo>
                      <a:pt x="172478" y="139744"/>
                      <a:pt x="173337" y="138313"/>
                      <a:pt x="174053" y="136738"/>
                    </a:cubicBezTo>
                    <a:cubicBezTo>
                      <a:pt x="175961" y="132667"/>
                      <a:pt x="180019" y="130179"/>
                      <a:pt x="184315" y="130179"/>
                    </a:cubicBezTo>
                    <a:cubicBezTo>
                      <a:pt x="184852" y="130179"/>
                      <a:pt x="185392" y="130218"/>
                      <a:pt x="185933" y="130297"/>
                    </a:cubicBezTo>
                    <a:lnTo>
                      <a:pt x="192231" y="131156"/>
                    </a:lnTo>
                    <a:cubicBezTo>
                      <a:pt x="192739" y="131222"/>
                      <a:pt x="193242" y="131254"/>
                      <a:pt x="193739" y="131254"/>
                    </a:cubicBezTo>
                    <a:cubicBezTo>
                      <a:pt x="199689" y="131254"/>
                      <a:pt x="204728" y="126641"/>
                      <a:pt x="205256" y="120564"/>
                    </a:cubicBezTo>
                    <a:lnTo>
                      <a:pt x="206831" y="103245"/>
                    </a:lnTo>
                    <a:cubicBezTo>
                      <a:pt x="207403" y="96660"/>
                      <a:pt x="202251" y="90935"/>
                      <a:pt x="195666" y="90649"/>
                    </a:cubicBezTo>
                    <a:lnTo>
                      <a:pt x="189368" y="90362"/>
                    </a:lnTo>
                    <a:cubicBezTo>
                      <a:pt x="184359" y="90219"/>
                      <a:pt x="180065" y="86927"/>
                      <a:pt x="178633" y="82060"/>
                    </a:cubicBezTo>
                    <a:cubicBezTo>
                      <a:pt x="178204" y="80343"/>
                      <a:pt x="177631" y="78768"/>
                      <a:pt x="177059" y="77194"/>
                    </a:cubicBezTo>
                    <a:cubicBezTo>
                      <a:pt x="175484" y="72470"/>
                      <a:pt x="177059" y="67174"/>
                      <a:pt x="181067" y="64169"/>
                    </a:cubicBezTo>
                    <a:lnTo>
                      <a:pt x="185933" y="60447"/>
                    </a:lnTo>
                    <a:cubicBezTo>
                      <a:pt x="191229" y="56296"/>
                      <a:pt x="192088" y="48710"/>
                      <a:pt x="187794" y="43700"/>
                    </a:cubicBezTo>
                    <a:lnTo>
                      <a:pt x="176629" y="30389"/>
                    </a:lnTo>
                    <a:cubicBezTo>
                      <a:pt x="174288" y="27657"/>
                      <a:pt x="170967" y="26244"/>
                      <a:pt x="167642" y="26244"/>
                    </a:cubicBezTo>
                    <a:cubicBezTo>
                      <a:pt x="164870" y="26244"/>
                      <a:pt x="162095" y="27226"/>
                      <a:pt x="159883" y="29244"/>
                    </a:cubicBezTo>
                    <a:lnTo>
                      <a:pt x="155302" y="33538"/>
                    </a:lnTo>
                    <a:cubicBezTo>
                      <a:pt x="153069" y="35599"/>
                      <a:pt x="150218" y="36629"/>
                      <a:pt x="147367" y="36629"/>
                    </a:cubicBezTo>
                    <a:cubicBezTo>
                      <a:pt x="145466" y="36629"/>
                      <a:pt x="143565" y="36171"/>
                      <a:pt x="141847" y="35255"/>
                    </a:cubicBezTo>
                    <a:cubicBezTo>
                      <a:pt x="140273" y="34396"/>
                      <a:pt x="138842" y="33538"/>
                      <a:pt x="137267" y="32822"/>
                    </a:cubicBezTo>
                    <a:cubicBezTo>
                      <a:pt x="132687" y="30675"/>
                      <a:pt x="130110" y="25808"/>
                      <a:pt x="130826" y="20942"/>
                    </a:cubicBezTo>
                    <a:lnTo>
                      <a:pt x="131685" y="14644"/>
                    </a:lnTo>
                    <a:cubicBezTo>
                      <a:pt x="132544" y="8060"/>
                      <a:pt x="127677" y="2191"/>
                      <a:pt x="121093" y="1618"/>
                    </a:cubicBezTo>
                    <a:lnTo>
                      <a:pt x="103774" y="44"/>
                    </a:lnTo>
                    <a:cubicBezTo>
                      <a:pt x="103438" y="15"/>
                      <a:pt x="103104" y="1"/>
                      <a:pt x="10277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8" name="Google Shape;2208;p67"/>
              <p:cNvGrpSpPr/>
              <p:nvPr/>
            </p:nvGrpSpPr>
            <p:grpSpPr>
              <a:xfrm>
                <a:off x="4523787" y="1543335"/>
                <a:ext cx="2338579" cy="2014768"/>
                <a:chOff x="4546896" y="1377977"/>
                <a:chExt cx="2655063" cy="2287430"/>
              </a:xfrm>
            </p:grpSpPr>
            <p:sp>
              <p:nvSpPr>
                <p:cNvPr id="2209" name="Google Shape;2209;p67"/>
                <p:cNvSpPr/>
                <p:nvPr/>
              </p:nvSpPr>
              <p:spPr>
                <a:xfrm>
                  <a:off x="4566233" y="1677948"/>
                  <a:ext cx="2635726" cy="1987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90" h="54887" extrusionOk="0">
                      <a:moveTo>
                        <a:pt x="0" y="14163"/>
                      </a:moveTo>
                      <a:lnTo>
                        <a:pt x="8658" y="47956"/>
                      </a:lnTo>
                      <a:lnTo>
                        <a:pt x="10653" y="54886"/>
                      </a:lnTo>
                      <a:cubicBezTo>
                        <a:pt x="10653" y="54886"/>
                        <a:pt x="26312" y="46638"/>
                        <a:pt x="41722" y="46923"/>
                      </a:cubicBezTo>
                      <a:cubicBezTo>
                        <a:pt x="57024" y="38764"/>
                        <a:pt x="72790" y="38942"/>
                        <a:pt x="72790" y="38942"/>
                      </a:cubicBezTo>
                      <a:lnTo>
                        <a:pt x="71240" y="33295"/>
                      </a:lnTo>
                      <a:lnTo>
                        <a:pt x="62707" y="0"/>
                      </a:ln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67"/>
                <p:cNvSpPr/>
                <p:nvPr/>
              </p:nvSpPr>
              <p:spPr>
                <a:xfrm>
                  <a:off x="4557217" y="1643729"/>
                  <a:ext cx="2635726" cy="198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90" h="54870" extrusionOk="0">
                      <a:moveTo>
                        <a:pt x="1105" y="13682"/>
                      </a:moveTo>
                      <a:cubicBezTo>
                        <a:pt x="659" y="13860"/>
                        <a:pt x="0" y="14163"/>
                        <a:pt x="0" y="14163"/>
                      </a:cubicBezTo>
                      <a:lnTo>
                        <a:pt x="8658" y="47957"/>
                      </a:lnTo>
                      <a:lnTo>
                        <a:pt x="10653" y="54869"/>
                      </a:lnTo>
                      <a:cubicBezTo>
                        <a:pt x="10653" y="54869"/>
                        <a:pt x="26312" y="46639"/>
                        <a:pt x="41721" y="46906"/>
                      </a:cubicBezTo>
                      <a:cubicBezTo>
                        <a:pt x="57024" y="38765"/>
                        <a:pt x="72789" y="38943"/>
                        <a:pt x="72789" y="38943"/>
                      </a:cubicBezTo>
                      <a:lnTo>
                        <a:pt x="71240" y="33278"/>
                      </a:lnTo>
                      <a:lnTo>
                        <a:pt x="62707" y="1"/>
                      </a:lnTo>
                      <a:cubicBezTo>
                        <a:pt x="62707" y="1"/>
                        <a:pt x="62297" y="1"/>
                        <a:pt x="61549" y="19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67"/>
                <p:cNvSpPr/>
                <p:nvPr/>
              </p:nvSpPr>
              <p:spPr>
                <a:xfrm>
                  <a:off x="5687360" y="1576666"/>
                  <a:ext cx="1403029" cy="1693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47" h="46763" extrusionOk="0">
                      <a:moveTo>
                        <a:pt x="1" y="7839"/>
                      </a:moveTo>
                      <a:lnTo>
                        <a:pt x="9977" y="46763"/>
                      </a:lnTo>
                      <a:cubicBezTo>
                        <a:pt x="24086" y="38907"/>
                        <a:pt x="38747" y="39388"/>
                        <a:pt x="38747" y="39388"/>
                      </a:cubicBezTo>
                      <a:lnTo>
                        <a:pt x="38604" y="33420"/>
                      </a:lnTo>
                      <a:lnTo>
                        <a:pt x="30071" y="143"/>
                      </a:lnTo>
                      <a:cubicBezTo>
                        <a:pt x="30071" y="143"/>
                        <a:pt x="14110" y="0"/>
                        <a:pt x="1" y="783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67"/>
                <p:cNvSpPr/>
                <p:nvPr/>
              </p:nvSpPr>
              <p:spPr>
                <a:xfrm>
                  <a:off x="4546896" y="1377977"/>
                  <a:ext cx="2540240" cy="19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53" h="54477" extrusionOk="0">
                      <a:moveTo>
                        <a:pt x="60159" y="125"/>
                      </a:moveTo>
                      <a:cubicBezTo>
                        <a:pt x="60159" y="125"/>
                        <a:pt x="44197" y="0"/>
                        <a:pt x="30088" y="7839"/>
                      </a:cubicBezTo>
                      <a:cubicBezTo>
                        <a:pt x="15730" y="7287"/>
                        <a:pt x="0" y="15552"/>
                        <a:pt x="0" y="15552"/>
                      </a:cubicBezTo>
                      <a:lnTo>
                        <a:pt x="9976" y="54477"/>
                      </a:lnTo>
                      <a:cubicBezTo>
                        <a:pt x="9976" y="54477"/>
                        <a:pt x="25706" y="46211"/>
                        <a:pt x="40064" y="46763"/>
                      </a:cubicBezTo>
                      <a:cubicBezTo>
                        <a:pt x="54173" y="38907"/>
                        <a:pt x="70153" y="39049"/>
                        <a:pt x="70153" y="390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67"/>
                <p:cNvSpPr/>
                <p:nvPr/>
              </p:nvSpPr>
              <p:spPr>
                <a:xfrm>
                  <a:off x="4546896" y="1641810"/>
                  <a:ext cx="1450754" cy="1708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5" h="47191" extrusionOk="0">
                      <a:moveTo>
                        <a:pt x="0" y="8266"/>
                      </a:moveTo>
                      <a:lnTo>
                        <a:pt x="9976" y="47191"/>
                      </a:lnTo>
                      <a:cubicBezTo>
                        <a:pt x="9976" y="47191"/>
                        <a:pt x="25706" y="38925"/>
                        <a:pt x="40064" y="39477"/>
                      </a:cubicBezTo>
                      <a:lnTo>
                        <a:pt x="30088" y="553"/>
                      </a:lnTo>
                      <a:cubicBezTo>
                        <a:pt x="15730" y="1"/>
                        <a:pt x="0" y="8266"/>
                        <a:pt x="0" y="82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67"/>
                <p:cNvSpPr/>
                <p:nvPr/>
              </p:nvSpPr>
              <p:spPr>
                <a:xfrm>
                  <a:off x="4566233" y="1677948"/>
                  <a:ext cx="2635726" cy="1987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90" h="54887" fill="none" extrusionOk="0">
                      <a:moveTo>
                        <a:pt x="0" y="14163"/>
                      </a:moveTo>
                      <a:lnTo>
                        <a:pt x="8658" y="47956"/>
                      </a:lnTo>
                      <a:lnTo>
                        <a:pt x="10653" y="54886"/>
                      </a:lnTo>
                      <a:cubicBezTo>
                        <a:pt x="10653" y="54886"/>
                        <a:pt x="26312" y="46638"/>
                        <a:pt x="41722" y="46923"/>
                      </a:cubicBezTo>
                      <a:cubicBezTo>
                        <a:pt x="57024" y="38764"/>
                        <a:pt x="72790" y="38942"/>
                        <a:pt x="72790" y="38942"/>
                      </a:cubicBezTo>
                      <a:lnTo>
                        <a:pt x="71240" y="33295"/>
                      </a:lnTo>
                      <a:lnTo>
                        <a:pt x="62707" y="0"/>
                      </a:ln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67"/>
                <p:cNvSpPr/>
                <p:nvPr/>
              </p:nvSpPr>
              <p:spPr>
                <a:xfrm>
                  <a:off x="4557217" y="1643729"/>
                  <a:ext cx="2635726" cy="198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90" h="54870" fill="none" extrusionOk="0">
                      <a:moveTo>
                        <a:pt x="1105" y="13682"/>
                      </a:moveTo>
                      <a:cubicBezTo>
                        <a:pt x="659" y="13860"/>
                        <a:pt x="0" y="14163"/>
                        <a:pt x="0" y="14163"/>
                      </a:cubicBezTo>
                      <a:lnTo>
                        <a:pt x="8658" y="47957"/>
                      </a:lnTo>
                      <a:lnTo>
                        <a:pt x="10653" y="54869"/>
                      </a:lnTo>
                      <a:cubicBezTo>
                        <a:pt x="10653" y="54869"/>
                        <a:pt x="26312" y="46639"/>
                        <a:pt x="41721" y="46906"/>
                      </a:cubicBezTo>
                      <a:cubicBezTo>
                        <a:pt x="57024" y="38765"/>
                        <a:pt x="72789" y="38943"/>
                        <a:pt x="72789" y="38943"/>
                      </a:cubicBezTo>
                      <a:lnTo>
                        <a:pt x="71240" y="33278"/>
                      </a:lnTo>
                      <a:lnTo>
                        <a:pt x="62707" y="1"/>
                      </a:lnTo>
                      <a:cubicBezTo>
                        <a:pt x="62707" y="1"/>
                        <a:pt x="62297" y="1"/>
                        <a:pt x="61549" y="19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67"/>
                <p:cNvSpPr/>
                <p:nvPr/>
              </p:nvSpPr>
              <p:spPr>
                <a:xfrm>
                  <a:off x="4597845" y="1581808"/>
                  <a:ext cx="2492515" cy="1955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35" h="53996" fill="none" extrusionOk="0">
                      <a:moveTo>
                        <a:pt x="0" y="15410"/>
                      </a:moveTo>
                      <a:lnTo>
                        <a:pt x="8658" y="49204"/>
                      </a:lnTo>
                      <a:lnTo>
                        <a:pt x="11277" y="53996"/>
                      </a:lnTo>
                      <a:cubicBezTo>
                        <a:pt x="11277" y="53996"/>
                        <a:pt x="25706" y="46069"/>
                        <a:pt x="40065" y="46621"/>
                      </a:cubicBezTo>
                      <a:cubicBezTo>
                        <a:pt x="54174" y="38765"/>
                        <a:pt x="68835" y="39246"/>
                        <a:pt x="68835" y="39246"/>
                      </a:cubicBezTo>
                      <a:lnTo>
                        <a:pt x="68692" y="33278"/>
                      </a:lnTo>
                      <a:lnTo>
                        <a:pt x="60159" y="1"/>
                      </a:ln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67"/>
                <p:cNvSpPr/>
                <p:nvPr/>
              </p:nvSpPr>
              <p:spPr>
                <a:xfrm>
                  <a:off x="4546896" y="1377977"/>
                  <a:ext cx="2540240" cy="197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53" h="54477" fill="none" extrusionOk="0">
                      <a:moveTo>
                        <a:pt x="60159" y="125"/>
                      </a:moveTo>
                      <a:cubicBezTo>
                        <a:pt x="60159" y="125"/>
                        <a:pt x="44197" y="0"/>
                        <a:pt x="30088" y="7839"/>
                      </a:cubicBezTo>
                      <a:cubicBezTo>
                        <a:pt x="15730" y="7287"/>
                        <a:pt x="0" y="15552"/>
                        <a:pt x="0" y="15552"/>
                      </a:cubicBezTo>
                      <a:lnTo>
                        <a:pt x="9976" y="54477"/>
                      </a:lnTo>
                      <a:cubicBezTo>
                        <a:pt x="9976" y="54477"/>
                        <a:pt x="25706" y="46211"/>
                        <a:pt x="40064" y="46763"/>
                      </a:cubicBezTo>
                      <a:cubicBezTo>
                        <a:pt x="54173" y="38907"/>
                        <a:pt x="70153" y="39049"/>
                        <a:pt x="70153" y="390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67"/>
                <p:cNvSpPr/>
                <p:nvPr/>
              </p:nvSpPr>
              <p:spPr>
                <a:xfrm>
                  <a:off x="4546896" y="1641810"/>
                  <a:ext cx="1450754" cy="1708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5" h="47191" fill="none" extrusionOk="0">
                      <a:moveTo>
                        <a:pt x="0" y="8266"/>
                      </a:moveTo>
                      <a:lnTo>
                        <a:pt x="9976" y="47191"/>
                      </a:lnTo>
                      <a:cubicBezTo>
                        <a:pt x="9976" y="47191"/>
                        <a:pt x="25706" y="38925"/>
                        <a:pt x="40064" y="39477"/>
                      </a:cubicBezTo>
                      <a:lnTo>
                        <a:pt x="30088" y="553"/>
                      </a:lnTo>
                      <a:cubicBezTo>
                        <a:pt x="15730" y="1"/>
                        <a:pt x="0" y="8266"/>
                        <a:pt x="0" y="82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67"/>
                <p:cNvSpPr/>
                <p:nvPr/>
              </p:nvSpPr>
              <p:spPr>
                <a:xfrm>
                  <a:off x="5595782" y="1661146"/>
                  <a:ext cx="40012" cy="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19" extrusionOk="0">
                      <a:moveTo>
                        <a:pt x="0" y="1"/>
                      </a:moveTo>
                      <a:cubicBezTo>
                        <a:pt x="356" y="1"/>
                        <a:pt x="748" y="19"/>
                        <a:pt x="1105" y="19"/>
                      </a:cubicBezTo>
                      <a:cubicBezTo>
                        <a:pt x="748" y="19"/>
                        <a:pt x="374" y="1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67"/>
                <p:cNvSpPr/>
                <p:nvPr/>
              </p:nvSpPr>
              <p:spPr>
                <a:xfrm>
                  <a:off x="5593175" y="1661146"/>
                  <a:ext cx="36" cy="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67"/>
                <p:cNvSpPr/>
                <p:nvPr/>
              </p:nvSpPr>
              <p:spPr>
                <a:xfrm>
                  <a:off x="4971977" y="3106145"/>
                  <a:ext cx="988931" cy="282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1" h="7803" fill="none" extrusionOk="0">
                      <a:moveTo>
                        <a:pt x="27310" y="392"/>
                      </a:moveTo>
                      <a:cubicBezTo>
                        <a:pt x="27310" y="392"/>
                        <a:pt x="15250" y="0"/>
                        <a:pt x="1" y="7803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67"/>
                <p:cNvSpPr/>
                <p:nvPr/>
              </p:nvSpPr>
              <p:spPr>
                <a:xfrm>
                  <a:off x="4988742" y="3147425"/>
                  <a:ext cx="988931" cy="282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1" h="7803" fill="none" extrusionOk="0">
                      <a:moveTo>
                        <a:pt x="27310" y="392"/>
                      </a:moveTo>
                      <a:cubicBezTo>
                        <a:pt x="27310" y="392"/>
                        <a:pt x="15268" y="0"/>
                        <a:pt x="1" y="7803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67"/>
                <p:cNvSpPr/>
                <p:nvPr/>
              </p:nvSpPr>
              <p:spPr>
                <a:xfrm>
                  <a:off x="5008115" y="3190625"/>
                  <a:ext cx="988895" cy="282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0" h="7804" fill="none" extrusionOk="0">
                      <a:moveTo>
                        <a:pt x="27310" y="410"/>
                      </a:moveTo>
                      <a:cubicBezTo>
                        <a:pt x="27310" y="410"/>
                        <a:pt x="15249" y="1"/>
                        <a:pt x="0" y="7803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67"/>
                <p:cNvSpPr/>
                <p:nvPr/>
              </p:nvSpPr>
              <p:spPr>
                <a:xfrm>
                  <a:off x="6037628" y="2848106"/>
                  <a:ext cx="991502" cy="25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2" h="7109" fill="none" extrusionOk="0">
                      <a:moveTo>
                        <a:pt x="1" y="7108"/>
                      </a:moveTo>
                      <a:cubicBezTo>
                        <a:pt x="1" y="7108"/>
                        <a:pt x="10262" y="802"/>
                        <a:pt x="27382" y="0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67"/>
                <p:cNvSpPr/>
                <p:nvPr/>
              </p:nvSpPr>
              <p:spPr>
                <a:xfrm>
                  <a:off x="6042806" y="2892609"/>
                  <a:ext cx="992118" cy="25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9" h="7109" fill="none" extrusionOk="0">
                      <a:moveTo>
                        <a:pt x="0" y="7108"/>
                      </a:moveTo>
                      <a:cubicBezTo>
                        <a:pt x="0" y="7108"/>
                        <a:pt x="10279" y="802"/>
                        <a:pt x="27399" y="0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67"/>
                <p:cNvSpPr/>
                <p:nvPr/>
              </p:nvSpPr>
              <p:spPr>
                <a:xfrm>
                  <a:off x="6047948" y="2939683"/>
                  <a:ext cx="992154" cy="257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00" h="7109" fill="none" extrusionOk="0">
                      <a:moveTo>
                        <a:pt x="1" y="7109"/>
                      </a:moveTo>
                      <a:cubicBezTo>
                        <a:pt x="1" y="7109"/>
                        <a:pt x="10262" y="803"/>
                        <a:pt x="27399" y="1"/>
                      </a:cubicBez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67"/>
                <p:cNvSpPr/>
                <p:nvPr/>
              </p:nvSpPr>
              <p:spPr>
                <a:xfrm>
                  <a:off x="5997651" y="3070658"/>
                  <a:ext cx="50984" cy="19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5505" fill="none" extrusionOk="0">
                      <a:moveTo>
                        <a:pt x="0" y="0"/>
                      </a:moveTo>
                      <a:lnTo>
                        <a:pt x="1408" y="5505"/>
                      </a:lnTo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67"/>
                <p:cNvSpPr/>
                <p:nvPr/>
              </p:nvSpPr>
              <p:spPr>
                <a:xfrm>
                  <a:off x="4693297" y="1840499"/>
                  <a:ext cx="888304" cy="29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32" h="8106" fill="none" extrusionOk="0">
                      <a:moveTo>
                        <a:pt x="820" y="8106"/>
                      </a:moveTo>
                      <a:lnTo>
                        <a:pt x="1" y="6289"/>
                      </a:lnTo>
                      <a:cubicBezTo>
                        <a:pt x="10743" y="1443"/>
                        <a:pt x="19899" y="268"/>
                        <a:pt x="24407" y="0"/>
                      </a:cubicBezTo>
                      <a:lnTo>
                        <a:pt x="24531" y="2013"/>
                      </a:lnTo>
                      <a:cubicBezTo>
                        <a:pt x="20167" y="2263"/>
                        <a:pt x="11277" y="3403"/>
                        <a:pt x="820" y="810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67"/>
                <p:cNvSpPr/>
                <p:nvPr/>
              </p:nvSpPr>
              <p:spPr>
                <a:xfrm>
                  <a:off x="4741675" y="2028869"/>
                  <a:ext cx="888304" cy="29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32" h="8106" fill="none" extrusionOk="0">
                      <a:moveTo>
                        <a:pt x="820" y="8106"/>
                      </a:moveTo>
                      <a:lnTo>
                        <a:pt x="1" y="6271"/>
                      </a:lnTo>
                      <a:cubicBezTo>
                        <a:pt x="10743" y="1443"/>
                        <a:pt x="19900" y="267"/>
                        <a:pt x="24407" y="0"/>
                      </a:cubicBezTo>
                      <a:lnTo>
                        <a:pt x="24531" y="1995"/>
                      </a:lnTo>
                      <a:cubicBezTo>
                        <a:pt x="20167" y="2263"/>
                        <a:pt x="11277" y="3403"/>
                        <a:pt x="820" y="810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67"/>
                <p:cNvSpPr/>
                <p:nvPr/>
              </p:nvSpPr>
              <p:spPr>
                <a:xfrm>
                  <a:off x="4798454" y="2216586"/>
                  <a:ext cx="887652" cy="294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14" h="8124" fill="none" extrusionOk="0">
                      <a:moveTo>
                        <a:pt x="820" y="8123"/>
                      </a:moveTo>
                      <a:lnTo>
                        <a:pt x="1" y="6289"/>
                      </a:lnTo>
                      <a:cubicBezTo>
                        <a:pt x="10743" y="1461"/>
                        <a:pt x="19899" y="285"/>
                        <a:pt x="24388" y="0"/>
                      </a:cubicBezTo>
                      <a:lnTo>
                        <a:pt x="24513" y="2013"/>
                      </a:lnTo>
                      <a:cubicBezTo>
                        <a:pt x="20149" y="2280"/>
                        <a:pt x="11259" y="3420"/>
                        <a:pt x="820" y="812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67"/>
                <p:cNvSpPr/>
                <p:nvPr/>
              </p:nvSpPr>
              <p:spPr>
                <a:xfrm>
                  <a:off x="4849403" y="2413321"/>
                  <a:ext cx="887652" cy="29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14" h="8106" fill="none" extrusionOk="0">
                      <a:moveTo>
                        <a:pt x="820" y="8106"/>
                      </a:moveTo>
                      <a:lnTo>
                        <a:pt x="1" y="6271"/>
                      </a:lnTo>
                      <a:cubicBezTo>
                        <a:pt x="10743" y="1443"/>
                        <a:pt x="19900" y="268"/>
                        <a:pt x="24389" y="0"/>
                      </a:cubicBezTo>
                      <a:lnTo>
                        <a:pt x="24513" y="1996"/>
                      </a:lnTo>
                      <a:cubicBezTo>
                        <a:pt x="20149" y="2263"/>
                        <a:pt x="11277" y="3403"/>
                        <a:pt x="820" y="810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67"/>
                <p:cNvSpPr/>
                <p:nvPr/>
              </p:nvSpPr>
              <p:spPr>
                <a:xfrm>
                  <a:off x="4895209" y="2609439"/>
                  <a:ext cx="887652" cy="293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14" h="8106" fill="none" extrusionOk="0">
                      <a:moveTo>
                        <a:pt x="820" y="8106"/>
                      </a:moveTo>
                      <a:lnTo>
                        <a:pt x="1" y="6271"/>
                      </a:lnTo>
                      <a:cubicBezTo>
                        <a:pt x="10743" y="1443"/>
                        <a:pt x="19899" y="267"/>
                        <a:pt x="24389" y="0"/>
                      </a:cubicBezTo>
                      <a:lnTo>
                        <a:pt x="24513" y="1995"/>
                      </a:lnTo>
                      <a:cubicBezTo>
                        <a:pt x="20149" y="2262"/>
                        <a:pt x="11259" y="3403"/>
                        <a:pt x="820" y="810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67"/>
                <p:cNvSpPr/>
                <p:nvPr/>
              </p:nvSpPr>
              <p:spPr>
                <a:xfrm>
                  <a:off x="5775099" y="1589557"/>
                  <a:ext cx="888919" cy="289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9" h="8000" fill="none" extrusionOk="0">
                      <a:moveTo>
                        <a:pt x="802" y="7999"/>
                      </a:moveTo>
                      <a:lnTo>
                        <a:pt x="1" y="6164"/>
                      </a:lnTo>
                      <a:cubicBezTo>
                        <a:pt x="10760" y="1390"/>
                        <a:pt x="19935" y="250"/>
                        <a:pt x="24424" y="1"/>
                      </a:cubicBezTo>
                      <a:lnTo>
                        <a:pt x="24549" y="2014"/>
                      </a:lnTo>
                      <a:cubicBezTo>
                        <a:pt x="20184" y="2245"/>
                        <a:pt x="11295" y="3350"/>
                        <a:pt x="802" y="799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67"/>
                <p:cNvSpPr/>
                <p:nvPr/>
              </p:nvSpPr>
              <p:spPr>
                <a:xfrm>
                  <a:off x="5822173" y="1778579"/>
                  <a:ext cx="888956" cy="288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50" h="7981" fill="none" extrusionOk="0">
                      <a:moveTo>
                        <a:pt x="820" y="7981"/>
                      </a:moveTo>
                      <a:lnTo>
                        <a:pt x="1" y="6146"/>
                      </a:lnTo>
                      <a:cubicBezTo>
                        <a:pt x="10779" y="1372"/>
                        <a:pt x="19935" y="232"/>
                        <a:pt x="24442" y="0"/>
                      </a:cubicBezTo>
                      <a:lnTo>
                        <a:pt x="24549" y="1995"/>
                      </a:lnTo>
                      <a:cubicBezTo>
                        <a:pt x="20185" y="2227"/>
                        <a:pt x="11295" y="3331"/>
                        <a:pt x="820" y="798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67"/>
                <p:cNvSpPr/>
                <p:nvPr/>
              </p:nvSpPr>
              <p:spPr>
                <a:xfrm>
                  <a:off x="5877648" y="1966912"/>
                  <a:ext cx="888955" cy="289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50" h="7982" fill="none" extrusionOk="0">
                      <a:moveTo>
                        <a:pt x="820" y="7982"/>
                      </a:moveTo>
                      <a:lnTo>
                        <a:pt x="1" y="6147"/>
                      </a:lnTo>
                      <a:cubicBezTo>
                        <a:pt x="10779" y="1373"/>
                        <a:pt x="19935" y="250"/>
                        <a:pt x="24442" y="1"/>
                      </a:cubicBezTo>
                      <a:lnTo>
                        <a:pt x="24549" y="1996"/>
                      </a:lnTo>
                      <a:cubicBezTo>
                        <a:pt x="20185" y="2246"/>
                        <a:pt x="11277" y="3332"/>
                        <a:pt x="820" y="79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6" name="Google Shape;2236;p67"/>
              <p:cNvGrpSpPr/>
              <p:nvPr/>
            </p:nvGrpSpPr>
            <p:grpSpPr>
              <a:xfrm>
                <a:off x="4388225" y="1476850"/>
                <a:ext cx="621130" cy="624971"/>
                <a:chOff x="2483500" y="875875"/>
                <a:chExt cx="621130" cy="624971"/>
              </a:xfrm>
            </p:grpSpPr>
            <p:sp>
              <p:nvSpPr>
                <p:cNvPr id="2237" name="Google Shape;2237;p67"/>
                <p:cNvSpPr/>
                <p:nvPr/>
              </p:nvSpPr>
              <p:spPr>
                <a:xfrm>
                  <a:off x="2959384" y="964136"/>
                  <a:ext cx="145246" cy="29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5" h="8320" extrusionOk="0">
                      <a:moveTo>
                        <a:pt x="2281" y="6378"/>
                      </a:moveTo>
                      <a:cubicBezTo>
                        <a:pt x="2281" y="6930"/>
                        <a:pt x="2210" y="7500"/>
                        <a:pt x="2067" y="8035"/>
                      </a:cubicBezTo>
                      <a:lnTo>
                        <a:pt x="3831" y="8320"/>
                      </a:lnTo>
                      <a:cubicBezTo>
                        <a:pt x="3973" y="7678"/>
                        <a:pt x="4045" y="7037"/>
                        <a:pt x="4045" y="6378"/>
                      </a:cubicBezTo>
                      <a:cubicBezTo>
                        <a:pt x="4045" y="3902"/>
                        <a:pt x="2940" y="1568"/>
                        <a:pt x="1016" y="1"/>
                      </a:cubicBezTo>
                      <a:lnTo>
                        <a:pt x="1" y="1461"/>
                      </a:lnTo>
                      <a:cubicBezTo>
                        <a:pt x="1444" y="2690"/>
                        <a:pt x="2281" y="4490"/>
                        <a:pt x="2281" y="63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0993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67"/>
                <p:cNvSpPr/>
                <p:nvPr/>
              </p:nvSpPr>
              <p:spPr>
                <a:xfrm>
                  <a:off x="2544902" y="1252617"/>
                  <a:ext cx="552042" cy="248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74" h="6913" extrusionOk="0">
                      <a:moveTo>
                        <a:pt x="13610" y="1"/>
                      </a:moveTo>
                      <a:cubicBezTo>
                        <a:pt x="12933" y="2566"/>
                        <a:pt x="10742" y="4472"/>
                        <a:pt x="8088" y="4757"/>
                      </a:cubicBezTo>
                      <a:cubicBezTo>
                        <a:pt x="5434" y="5060"/>
                        <a:pt x="2868" y="3688"/>
                        <a:pt x="1639" y="1337"/>
                      </a:cubicBezTo>
                      <a:lnTo>
                        <a:pt x="0" y="2032"/>
                      </a:lnTo>
                      <a:cubicBezTo>
                        <a:pt x="1550" y="5113"/>
                        <a:pt x="4864" y="6913"/>
                        <a:pt x="8302" y="6521"/>
                      </a:cubicBezTo>
                      <a:cubicBezTo>
                        <a:pt x="11740" y="6147"/>
                        <a:pt x="14554" y="3653"/>
                        <a:pt x="15374" y="28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67"/>
                <p:cNvSpPr/>
                <p:nvPr/>
              </p:nvSpPr>
              <p:spPr>
                <a:xfrm>
                  <a:off x="2483500" y="875875"/>
                  <a:ext cx="513046" cy="449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8" h="12524" extrusionOk="0">
                      <a:moveTo>
                        <a:pt x="2619" y="8836"/>
                      </a:moveTo>
                      <a:cubicBezTo>
                        <a:pt x="2619" y="3331"/>
                        <a:pt x="9068" y="356"/>
                        <a:pt x="13272" y="3919"/>
                      </a:cubicBezTo>
                      <a:lnTo>
                        <a:pt x="14287" y="2459"/>
                      </a:lnTo>
                      <a:cubicBezTo>
                        <a:pt x="11276" y="18"/>
                        <a:pt x="6965" y="0"/>
                        <a:pt x="3955" y="2423"/>
                      </a:cubicBezTo>
                      <a:cubicBezTo>
                        <a:pt x="926" y="4846"/>
                        <a:pt x="0" y="9050"/>
                        <a:pt x="1710" y="12524"/>
                      </a:cubicBezTo>
                      <a:lnTo>
                        <a:pt x="3349" y="11811"/>
                      </a:lnTo>
                      <a:cubicBezTo>
                        <a:pt x="2868" y="10902"/>
                        <a:pt x="2619" y="9869"/>
                        <a:pt x="2619" y="883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0" name="Google Shape;2240;p67"/>
              <p:cNvSpPr/>
              <p:nvPr/>
            </p:nvSpPr>
            <p:spPr>
              <a:xfrm>
                <a:off x="4053162" y="1511578"/>
                <a:ext cx="80847" cy="80847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3065" extrusionOk="0">
                    <a:moveTo>
                      <a:pt x="3064" y="1532"/>
                    </a:moveTo>
                    <a:cubicBezTo>
                      <a:pt x="3064" y="2387"/>
                      <a:pt x="2387" y="3064"/>
                      <a:pt x="1532" y="3064"/>
                    </a:cubicBezTo>
                    <a:cubicBezTo>
                      <a:pt x="677" y="3064"/>
                      <a:pt x="0" y="2387"/>
                      <a:pt x="0" y="1532"/>
                    </a:cubicBezTo>
                    <a:cubicBezTo>
                      <a:pt x="0" y="677"/>
                      <a:pt x="677" y="0"/>
                      <a:pt x="1532" y="0"/>
                    </a:cubicBezTo>
                    <a:cubicBezTo>
                      <a:pt x="2387" y="0"/>
                      <a:pt x="3064" y="677"/>
                      <a:pt x="3064" y="15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67"/>
              <p:cNvSpPr/>
              <p:nvPr/>
            </p:nvSpPr>
            <p:spPr>
              <a:xfrm rot="-1685758">
                <a:off x="7548391" y="3616034"/>
                <a:ext cx="59549" cy="60168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47" fill="none" extrusionOk="0">
                    <a:moveTo>
                      <a:pt x="1729" y="749"/>
                    </a:moveTo>
                    <a:cubicBezTo>
                      <a:pt x="1729" y="1408"/>
                      <a:pt x="927" y="1746"/>
                      <a:pt x="464" y="1265"/>
                    </a:cubicBezTo>
                    <a:cubicBezTo>
                      <a:pt x="1" y="802"/>
                      <a:pt x="322" y="1"/>
                      <a:pt x="998" y="1"/>
                    </a:cubicBezTo>
                    <a:cubicBezTo>
                      <a:pt x="1408" y="1"/>
                      <a:pt x="1729" y="339"/>
                      <a:pt x="1729" y="7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42" name="Google Shape;2242;p67"/>
          <p:cNvSpPr/>
          <p:nvPr/>
        </p:nvSpPr>
        <p:spPr>
          <a:xfrm>
            <a:off x="5246663" y="691993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67"/>
          <p:cNvSpPr/>
          <p:nvPr/>
        </p:nvSpPr>
        <p:spPr>
          <a:xfrm rot="-1685758">
            <a:off x="4967116" y="1088497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67"/>
          <p:cNvSpPr/>
          <p:nvPr/>
        </p:nvSpPr>
        <p:spPr>
          <a:xfrm>
            <a:off x="4354438" y="89836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67"/>
          <p:cNvSpPr/>
          <p:nvPr/>
        </p:nvSpPr>
        <p:spPr>
          <a:xfrm>
            <a:off x="4835912" y="3480040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67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67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45;p40">
            <a:extLst>
              <a:ext uri="{FF2B5EF4-FFF2-40B4-BE49-F238E27FC236}">
                <a16:creationId xmlns:a16="http://schemas.microsoft.com/office/drawing/2014/main" id="{88220076-BAE3-EC26-D300-F2A1B235155A}"/>
              </a:ext>
            </a:extLst>
          </p:cNvPr>
          <p:cNvSpPr/>
          <p:nvPr/>
        </p:nvSpPr>
        <p:spPr>
          <a:xfrm>
            <a:off x="706038" y="676727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48;p40">
            <a:extLst>
              <a:ext uri="{FF2B5EF4-FFF2-40B4-BE49-F238E27FC236}">
                <a16:creationId xmlns:a16="http://schemas.microsoft.com/office/drawing/2014/main" id="{227F48DD-F32A-4EE7-C51D-012E8E14CB99}"/>
              </a:ext>
            </a:extLst>
          </p:cNvPr>
          <p:cNvSpPr txBox="1">
            <a:spLocks/>
          </p:cNvSpPr>
          <p:nvPr/>
        </p:nvSpPr>
        <p:spPr>
          <a:xfrm>
            <a:off x="705980" y="980340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500" dirty="0">
                <a:solidFill>
                  <a:schemeClr val="lt1"/>
                </a:solidFill>
                <a:latin typeface="Bebas Neue"/>
                <a:sym typeface="Bebas Neue"/>
              </a:rPr>
              <a:t>06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E5F0273-7B8A-0AE3-73A2-DC82134DDBA0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19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E230CE75-28DD-C5A6-AE2E-1A881366F624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20" name="Google Shape;1068;p46">
              <a:extLst>
                <a:ext uri="{FF2B5EF4-FFF2-40B4-BE49-F238E27FC236}">
                  <a16:creationId xmlns:a16="http://schemas.microsoft.com/office/drawing/2014/main" id="{2C40D0FF-EB6A-9856-2065-2072474BFF1E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27" name="Google Shape;1069;p46">
                <a:extLst>
                  <a:ext uri="{FF2B5EF4-FFF2-40B4-BE49-F238E27FC236}">
                    <a16:creationId xmlns:a16="http://schemas.microsoft.com/office/drawing/2014/main" id="{1C796C13-7675-824B-33FE-CACD619FF5A2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70;p46">
                <a:extLst>
                  <a:ext uri="{FF2B5EF4-FFF2-40B4-BE49-F238E27FC236}">
                    <a16:creationId xmlns:a16="http://schemas.microsoft.com/office/drawing/2014/main" id="{859BDBE4-6EA0-7FC5-DE32-B5D11D0DC6E2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71;p46">
                <a:extLst>
                  <a:ext uri="{FF2B5EF4-FFF2-40B4-BE49-F238E27FC236}">
                    <a16:creationId xmlns:a16="http://schemas.microsoft.com/office/drawing/2014/main" id="{54CA4CA0-E02F-26B2-7ED9-A73409D1E48B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72;p46">
                <a:extLst>
                  <a:ext uri="{FF2B5EF4-FFF2-40B4-BE49-F238E27FC236}">
                    <a16:creationId xmlns:a16="http://schemas.microsoft.com/office/drawing/2014/main" id="{0F353469-1713-B479-C472-B1D3EEC42116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73;p46">
                <a:extLst>
                  <a:ext uri="{FF2B5EF4-FFF2-40B4-BE49-F238E27FC236}">
                    <a16:creationId xmlns:a16="http://schemas.microsoft.com/office/drawing/2014/main" id="{B7960445-C933-F84B-B512-AC090860F0AB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74;p46">
                <a:extLst>
                  <a:ext uri="{FF2B5EF4-FFF2-40B4-BE49-F238E27FC236}">
                    <a16:creationId xmlns:a16="http://schemas.microsoft.com/office/drawing/2014/main" id="{37A40E10-C738-EC85-521F-5CCE64997332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75;p46">
                <a:extLst>
                  <a:ext uri="{FF2B5EF4-FFF2-40B4-BE49-F238E27FC236}">
                    <a16:creationId xmlns:a16="http://schemas.microsoft.com/office/drawing/2014/main" id="{70348A6C-5CD6-1B79-8D60-2820B69480CA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76;p46">
                <a:extLst>
                  <a:ext uri="{FF2B5EF4-FFF2-40B4-BE49-F238E27FC236}">
                    <a16:creationId xmlns:a16="http://schemas.microsoft.com/office/drawing/2014/main" id="{7B606BE0-45C9-03F2-F46C-A6CA4CE5D6DA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77;p46">
                <a:extLst>
                  <a:ext uri="{FF2B5EF4-FFF2-40B4-BE49-F238E27FC236}">
                    <a16:creationId xmlns:a16="http://schemas.microsoft.com/office/drawing/2014/main" id="{A48EC453-22B1-CD0B-892E-485560728029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67A7B7EE-C789-6CAA-C645-202384269838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89040FB8-F7AE-8988-D8A7-89BBEA0C4CD2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23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24770AE6-66B6-2CFB-2880-6EF6ED5DBF3F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4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2E162D60-6868-D98E-20A6-1DFC97FAABF5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53ED18D4-EEFB-C3F3-334C-F6E202737019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6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940EEB42-CE36-A46E-6F8F-B56F44E24A5E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36" name="Google Shape;646;p40">
            <a:extLst>
              <a:ext uri="{FF2B5EF4-FFF2-40B4-BE49-F238E27FC236}">
                <a16:creationId xmlns:a16="http://schemas.microsoft.com/office/drawing/2014/main" id="{2BB5B215-40AC-0FDA-F5A7-F634EBC1A5BD}"/>
              </a:ext>
            </a:extLst>
          </p:cNvPr>
          <p:cNvSpPr txBox="1">
            <a:spLocks/>
          </p:cNvSpPr>
          <p:nvPr/>
        </p:nvSpPr>
        <p:spPr>
          <a:xfrm>
            <a:off x="618704" y="2252446"/>
            <a:ext cx="4445400" cy="17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dk1"/>
              </a:buClr>
              <a:buSzPts val="3600"/>
              <a:buFont typeface="Bebas Neue"/>
              <a:buNone/>
              <a:defRPr sz="68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algn="ctr"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dirty="0"/>
              <a:t>              </a:t>
            </a:r>
          </a:p>
          <a:p>
            <a:r>
              <a:rPr lang="es-MX" dirty="0"/>
              <a:t>De </a:t>
            </a:r>
            <a:r>
              <a:rPr lang="es-MX" dirty="0">
                <a:solidFill>
                  <a:schemeClr val="accent6">
                    <a:lumMod val="95000"/>
                  </a:schemeClr>
                </a:solidFill>
              </a:rPr>
              <a:t>decisiones</a:t>
            </a:r>
          </a:p>
        </p:txBody>
      </p:sp>
      <p:sp>
        <p:nvSpPr>
          <p:cNvPr id="37" name="Google Shape;649;p40">
            <a:extLst>
              <a:ext uri="{FF2B5EF4-FFF2-40B4-BE49-F238E27FC236}">
                <a16:creationId xmlns:a16="http://schemas.microsoft.com/office/drawing/2014/main" id="{30313E74-0D9A-230E-DA86-7302064B3C00}"/>
              </a:ext>
            </a:extLst>
          </p:cNvPr>
          <p:cNvSpPr/>
          <p:nvPr/>
        </p:nvSpPr>
        <p:spPr>
          <a:xfrm>
            <a:off x="714297" y="2289429"/>
            <a:ext cx="2187400" cy="6478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Tomas 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38" name="Google Shape;1062;p46">
            <a:extLst>
              <a:ext uri="{FF2B5EF4-FFF2-40B4-BE49-F238E27FC236}">
                <a16:creationId xmlns:a16="http://schemas.microsoft.com/office/drawing/2014/main" id="{5FCFB862-035E-1D20-31B5-068626915CD6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54"/>
          <p:cNvSpPr txBox="1">
            <a:spLocks noGrp="1"/>
          </p:cNvSpPr>
          <p:nvPr>
            <p:ph type="subTitle" idx="1"/>
          </p:nvPr>
        </p:nvSpPr>
        <p:spPr>
          <a:xfrm>
            <a:off x="854876" y="1351381"/>
            <a:ext cx="3078861" cy="34568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Productos a dejar de vender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1464" name="Google Shape;1464;p54"/>
          <p:cNvCxnSpPr>
            <a:cxnSpLocks/>
          </p:cNvCxnSpPr>
          <p:nvPr/>
        </p:nvCxnSpPr>
        <p:spPr>
          <a:xfrm>
            <a:off x="8776425" y="905881"/>
            <a:ext cx="0" cy="44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5" name="Google Shape;1465;p54"/>
          <p:cNvCxnSpPr>
            <a:cxnSpLocks/>
          </p:cNvCxnSpPr>
          <p:nvPr/>
        </p:nvCxnSpPr>
        <p:spPr>
          <a:xfrm rot="10800000">
            <a:off x="8776425" y="1572500"/>
            <a:ext cx="0" cy="47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54"/>
          <p:cNvSpPr txBox="1">
            <a:spLocks noGrp="1"/>
          </p:cNvSpPr>
          <p:nvPr>
            <p:ph type="title" idx="8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Toma de decisiones.</a:t>
            </a:r>
            <a:endParaRPr dirty="0"/>
          </a:p>
        </p:txBody>
      </p:sp>
      <p:sp>
        <p:nvSpPr>
          <p:cNvPr id="1468" name="Google Shape;1468;p54"/>
          <p:cNvSpPr/>
          <p:nvPr/>
        </p:nvSpPr>
        <p:spPr>
          <a:xfrm>
            <a:off x="5838413" y="8302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54"/>
          <p:cNvSpPr/>
          <p:nvPr/>
        </p:nvSpPr>
        <p:spPr>
          <a:xfrm>
            <a:off x="7786413" y="410999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54"/>
          <p:cNvSpPr/>
          <p:nvPr/>
        </p:nvSpPr>
        <p:spPr>
          <a:xfrm rot="-1685758">
            <a:off x="8122953" y="433387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54"/>
          <p:cNvSpPr/>
          <p:nvPr/>
        </p:nvSpPr>
        <p:spPr>
          <a:xfrm>
            <a:off x="7572988" y="10078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54"/>
          <p:cNvSpPr/>
          <p:nvPr/>
        </p:nvSpPr>
        <p:spPr>
          <a:xfrm>
            <a:off x="8181374" y="9270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54"/>
          <p:cNvGrpSpPr/>
          <p:nvPr/>
        </p:nvGrpSpPr>
        <p:grpSpPr>
          <a:xfrm>
            <a:off x="6692735" y="694927"/>
            <a:ext cx="695830" cy="243805"/>
            <a:chOff x="2271950" y="2722775"/>
            <a:chExt cx="575875" cy="201775"/>
          </a:xfrm>
        </p:grpSpPr>
        <p:sp>
          <p:nvSpPr>
            <p:cNvPr id="1474" name="Google Shape;1474;p54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4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4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4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4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9" name="Google Shape;1479;p54"/>
          <p:cNvSpPr/>
          <p:nvPr/>
        </p:nvSpPr>
        <p:spPr>
          <a:xfrm>
            <a:off x="8289451" y="38799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54"/>
          <p:cNvSpPr/>
          <p:nvPr/>
        </p:nvSpPr>
        <p:spPr>
          <a:xfrm>
            <a:off x="7215613" y="41755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54"/>
          <p:cNvSpPr/>
          <p:nvPr/>
        </p:nvSpPr>
        <p:spPr>
          <a:xfrm rot="-1685758">
            <a:off x="6382628" y="10851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54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54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CE4887D-2908-9999-82EB-8F810802C0E8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3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AEBD9B3-D7AC-8AC3-5D37-6F5B3F3001D8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4" name="Google Shape;1068;p46">
              <a:extLst>
                <a:ext uri="{FF2B5EF4-FFF2-40B4-BE49-F238E27FC236}">
                  <a16:creationId xmlns:a16="http://schemas.microsoft.com/office/drawing/2014/main" id="{A824891B-41F7-CAB6-0888-57127037A7D5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1" name="Google Shape;1069;p46">
                <a:extLst>
                  <a:ext uri="{FF2B5EF4-FFF2-40B4-BE49-F238E27FC236}">
                    <a16:creationId xmlns:a16="http://schemas.microsoft.com/office/drawing/2014/main" id="{357EDC90-7CAA-BC22-E214-6D8ED3FDA244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70;p46">
                <a:extLst>
                  <a:ext uri="{FF2B5EF4-FFF2-40B4-BE49-F238E27FC236}">
                    <a16:creationId xmlns:a16="http://schemas.microsoft.com/office/drawing/2014/main" id="{497FA571-1589-F141-0AEA-7590570173EA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71;p46">
                <a:extLst>
                  <a:ext uri="{FF2B5EF4-FFF2-40B4-BE49-F238E27FC236}">
                    <a16:creationId xmlns:a16="http://schemas.microsoft.com/office/drawing/2014/main" id="{4D0662BB-DE2B-F926-1B4C-3D71BF0EF07B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72;p46">
                <a:extLst>
                  <a:ext uri="{FF2B5EF4-FFF2-40B4-BE49-F238E27FC236}">
                    <a16:creationId xmlns:a16="http://schemas.microsoft.com/office/drawing/2014/main" id="{7A410780-A645-5221-08C0-86FE066EB139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73;p46">
                <a:extLst>
                  <a:ext uri="{FF2B5EF4-FFF2-40B4-BE49-F238E27FC236}">
                    <a16:creationId xmlns:a16="http://schemas.microsoft.com/office/drawing/2014/main" id="{CA18A6FF-B9A5-F895-7A1D-156E854D257C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4;p46">
                <a:extLst>
                  <a:ext uri="{FF2B5EF4-FFF2-40B4-BE49-F238E27FC236}">
                    <a16:creationId xmlns:a16="http://schemas.microsoft.com/office/drawing/2014/main" id="{E8405572-1655-AE06-5B9D-EBDB546B54EE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75;p46">
                <a:extLst>
                  <a:ext uri="{FF2B5EF4-FFF2-40B4-BE49-F238E27FC236}">
                    <a16:creationId xmlns:a16="http://schemas.microsoft.com/office/drawing/2014/main" id="{756D6126-1CD8-E326-DB6F-96ED1ECD2746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6;p46">
                <a:extLst>
                  <a:ext uri="{FF2B5EF4-FFF2-40B4-BE49-F238E27FC236}">
                    <a16:creationId xmlns:a16="http://schemas.microsoft.com/office/drawing/2014/main" id="{CED065C5-4C89-2946-03D9-5815CF25BB93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77;p46">
                <a:extLst>
                  <a:ext uri="{FF2B5EF4-FFF2-40B4-BE49-F238E27FC236}">
                    <a16:creationId xmlns:a16="http://schemas.microsoft.com/office/drawing/2014/main" id="{B2B39042-B693-1F53-8008-5CF943BAAA9B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43F00EBC-BF7B-9BD2-4D8C-327716E23D32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45C59D20-5257-21C3-5059-40E1CA24E550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7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D0CB39B0-2B1D-42B8-38C3-9EA59BDA9525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CB03FCDA-C588-46F2-87BA-8477D502E394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63C22896-A719-F1E6-73BA-79FC1FDADF4C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FC7C4FBF-E017-4634-73AA-A6BF8A082D20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7B6F5AA-3BC3-8DEF-E032-D5ED66408277}"/>
              </a:ext>
            </a:extLst>
          </p:cNvPr>
          <p:cNvSpPr txBox="1"/>
          <p:nvPr/>
        </p:nvSpPr>
        <p:spPr>
          <a:xfrm>
            <a:off x="877779" y="2279530"/>
            <a:ext cx="35807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Si hablamos de los productos que menos se venden por cantidad  debemos de pensar en </a:t>
            </a:r>
            <a:r>
              <a:rPr lang="es-MX" dirty="0" err="1">
                <a:solidFill>
                  <a:schemeClr val="tx1"/>
                </a:solidFill>
              </a:rPr>
              <a:t>Galette</a:t>
            </a:r>
            <a:r>
              <a:rPr lang="es-MX" dirty="0">
                <a:solidFill>
                  <a:schemeClr val="tx1"/>
                </a:solidFill>
              </a:rPr>
              <a:t> 8 Pers que solo solo se vendieron 10 cantidades en la sucursal de Lyon y en Marsella. Así mismo en la sucursal de Marsella solo se vendieron 10 cantidades de </a:t>
            </a:r>
            <a:r>
              <a:rPr lang="es-MX" dirty="0" err="1">
                <a:solidFill>
                  <a:schemeClr val="tx1"/>
                </a:solidFill>
              </a:rPr>
              <a:t>Divers</a:t>
            </a:r>
            <a:r>
              <a:rPr lang="es-MX" dirty="0">
                <a:solidFill>
                  <a:schemeClr val="tx1"/>
                </a:solidFill>
              </a:rPr>
              <a:t> </a:t>
            </a:r>
            <a:r>
              <a:rPr lang="es-MX" dirty="0" err="1">
                <a:solidFill>
                  <a:schemeClr val="tx1"/>
                </a:solidFill>
              </a:rPr>
              <a:t>Boulangerie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B1B24D5-66D8-057E-1616-362C19520EF1}"/>
              </a:ext>
            </a:extLst>
          </p:cNvPr>
          <p:cNvSpPr txBox="1"/>
          <p:nvPr/>
        </p:nvSpPr>
        <p:spPr>
          <a:xfrm>
            <a:off x="1198845" y="1881642"/>
            <a:ext cx="2838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Por cantidad</a:t>
            </a:r>
            <a:endParaRPr lang="es-MX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3328991-902F-6928-5F7B-E64896A101D4}"/>
              </a:ext>
            </a:extLst>
          </p:cNvPr>
          <p:cNvSpPr txBox="1"/>
          <p:nvPr/>
        </p:nvSpPr>
        <p:spPr>
          <a:xfrm>
            <a:off x="4681510" y="2324016"/>
            <a:ext cx="35807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En cuestión de ventas coinciden con los productos por cantidad “</a:t>
            </a:r>
            <a:r>
              <a:rPr lang="es-MX" dirty="0" err="1">
                <a:solidFill>
                  <a:schemeClr val="tx1"/>
                </a:solidFill>
              </a:rPr>
              <a:t>Galette</a:t>
            </a:r>
            <a:r>
              <a:rPr lang="es-MX" dirty="0">
                <a:solidFill>
                  <a:schemeClr val="tx1"/>
                </a:solidFill>
              </a:rPr>
              <a:t> 8 Pers” que vendieron $160 en Lyon y Marsella respectivamente, pero en el caso de Marsella tenemos en lugar de </a:t>
            </a:r>
            <a:r>
              <a:rPr lang="es-MX" dirty="0" err="1">
                <a:solidFill>
                  <a:schemeClr val="tx1"/>
                </a:solidFill>
              </a:rPr>
              <a:t>Divers</a:t>
            </a:r>
            <a:r>
              <a:rPr lang="es-MX" dirty="0">
                <a:solidFill>
                  <a:schemeClr val="tx1"/>
                </a:solidFill>
              </a:rPr>
              <a:t> </a:t>
            </a:r>
            <a:r>
              <a:rPr lang="es-MX" dirty="0" err="1">
                <a:solidFill>
                  <a:schemeClr val="tx1"/>
                </a:solidFill>
              </a:rPr>
              <a:t>Boulangerie</a:t>
            </a:r>
            <a:r>
              <a:rPr lang="es-MX" dirty="0">
                <a:solidFill>
                  <a:schemeClr val="tx1"/>
                </a:solidFill>
              </a:rPr>
              <a:t>, al producto “Gal </a:t>
            </a:r>
            <a:r>
              <a:rPr lang="es-MX" dirty="0" err="1">
                <a:solidFill>
                  <a:schemeClr val="tx1"/>
                </a:solidFill>
              </a:rPr>
              <a:t>Frangipane</a:t>
            </a:r>
            <a:r>
              <a:rPr lang="es-MX" dirty="0">
                <a:solidFill>
                  <a:schemeClr val="tx1"/>
                </a:solidFill>
              </a:rPr>
              <a:t> 4P” con la venta de $160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9082C80-2DBA-0AD8-5891-FAF3E442DF3B}"/>
              </a:ext>
            </a:extLst>
          </p:cNvPr>
          <p:cNvSpPr txBox="1"/>
          <p:nvPr/>
        </p:nvSpPr>
        <p:spPr>
          <a:xfrm>
            <a:off x="5002576" y="1926128"/>
            <a:ext cx="2838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Por venta</a:t>
            </a:r>
            <a:endParaRPr lang="es-MX" dirty="0"/>
          </a:p>
        </p:txBody>
      </p:sp>
      <p:sp>
        <p:nvSpPr>
          <p:cNvPr id="39" name="Google Shape;1062;p46">
            <a:extLst>
              <a:ext uri="{FF2B5EF4-FFF2-40B4-BE49-F238E27FC236}">
                <a16:creationId xmlns:a16="http://schemas.microsoft.com/office/drawing/2014/main" id="{E0EF7730-711C-FF1A-B700-8ED706C62C3C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54"/>
          <p:cNvSpPr txBox="1">
            <a:spLocks noGrp="1"/>
          </p:cNvSpPr>
          <p:nvPr>
            <p:ph type="subTitle" idx="1"/>
          </p:nvPr>
        </p:nvSpPr>
        <p:spPr>
          <a:xfrm>
            <a:off x="854876" y="1351381"/>
            <a:ext cx="3078861" cy="345683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Estrategia de canasta</a:t>
            </a:r>
            <a:endParaRPr dirty="0">
              <a:solidFill>
                <a:srgbClr val="000000"/>
              </a:solidFill>
            </a:endParaRPr>
          </a:p>
        </p:txBody>
      </p:sp>
      <p:cxnSp>
        <p:nvCxnSpPr>
          <p:cNvPr id="1464" name="Google Shape;1464;p54"/>
          <p:cNvCxnSpPr>
            <a:cxnSpLocks/>
          </p:cNvCxnSpPr>
          <p:nvPr/>
        </p:nvCxnSpPr>
        <p:spPr>
          <a:xfrm>
            <a:off x="8776425" y="905881"/>
            <a:ext cx="0" cy="445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5" name="Google Shape;1465;p54"/>
          <p:cNvCxnSpPr>
            <a:cxnSpLocks/>
          </p:cNvCxnSpPr>
          <p:nvPr/>
        </p:nvCxnSpPr>
        <p:spPr>
          <a:xfrm rot="10800000">
            <a:off x="8776425" y="1572500"/>
            <a:ext cx="0" cy="47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54"/>
          <p:cNvSpPr txBox="1">
            <a:spLocks noGrp="1"/>
          </p:cNvSpPr>
          <p:nvPr>
            <p:ph type="title" idx="8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Toma de decisiones.</a:t>
            </a:r>
            <a:endParaRPr dirty="0"/>
          </a:p>
        </p:txBody>
      </p:sp>
      <p:sp>
        <p:nvSpPr>
          <p:cNvPr id="1468" name="Google Shape;1468;p54"/>
          <p:cNvSpPr/>
          <p:nvPr/>
        </p:nvSpPr>
        <p:spPr>
          <a:xfrm>
            <a:off x="5838413" y="830225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54"/>
          <p:cNvSpPr/>
          <p:nvPr/>
        </p:nvSpPr>
        <p:spPr>
          <a:xfrm>
            <a:off x="7786413" y="4109997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54"/>
          <p:cNvSpPr/>
          <p:nvPr/>
        </p:nvSpPr>
        <p:spPr>
          <a:xfrm rot="-1685758">
            <a:off x="8122953" y="433387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54"/>
          <p:cNvSpPr/>
          <p:nvPr/>
        </p:nvSpPr>
        <p:spPr>
          <a:xfrm>
            <a:off x="7572988" y="10078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54"/>
          <p:cNvSpPr/>
          <p:nvPr/>
        </p:nvSpPr>
        <p:spPr>
          <a:xfrm>
            <a:off x="8181374" y="9270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54"/>
          <p:cNvGrpSpPr/>
          <p:nvPr/>
        </p:nvGrpSpPr>
        <p:grpSpPr>
          <a:xfrm>
            <a:off x="6692735" y="694927"/>
            <a:ext cx="695830" cy="243805"/>
            <a:chOff x="2271950" y="2722775"/>
            <a:chExt cx="575875" cy="201775"/>
          </a:xfrm>
        </p:grpSpPr>
        <p:sp>
          <p:nvSpPr>
            <p:cNvPr id="1474" name="Google Shape;1474;p54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4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4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4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4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9" name="Google Shape;1479;p54"/>
          <p:cNvSpPr/>
          <p:nvPr/>
        </p:nvSpPr>
        <p:spPr>
          <a:xfrm>
            <a:off x="8289451" y="3879968"/>
            <a:ext cx="140247" cy="140224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54"/>
          <p:cNvSpPr/>
          <p:nvPr/>
        </p:nvSpPr>
        <p:spPr>
          <a:xfrm>
            <a:off x="7215613" y="4175500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54"/>
          <p:cNvSpPr/>
          <p:nvPr/>
        </p:nvSpPr>
        <p:spPr>
          <a:xfrm rot="-1685758">
            <a:off x="6382628" y="108510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54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54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CE4887D-2908-9999-82EB-8F810802C0E8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3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CAEBD9B3-D7AC-8AC3-5D37-6F5B3F3001D8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4" name="Google Shape;1068;p46">
              <a:extLst>
                <a:ext uri="{FF2B5EF4-FFF2-40B4-BE49-F238E27FC236}">
                  <a16:creationId xmlns:a16="http://schemas.microsoft.com/office/drawing/2014/main" id="{A824891B-41F7-CAB6-0888-57127037A7D5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1" name="Google Shape;1069;p46">
                <a:extLst>
                  <a:ext uri="{FF2B5EF4-FFF2-40B4-BE49-F238E27FC236}">
                    <a16:creationId xmlns:a16="http://schemas.microsoft.com/office/drawing/2014/main" id="{357EDC90-7CAA-BC22-E214-6D8ED3FDA244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70;p46">
                <a:extLst>
                  <a:ext uri="{FF2B5EF4-FFF2-40B4-BE49-F238E27FC236}">
                    <a16:creationId xmlns:a16="http://schemas.microsoft.com/office/drawing/2014/main" id="{497FA571-1589-F141-0AEA-7590570173EA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71;p46">
                <a:extLst>
                  <a:ext uri="{FF2B5EF4-FFF2-40B4-BE49-F238E27FC236}">
                    <a16:creationId xmlns:a16="http://schemas.microsoft.com/office/drawing/2014/main" id="{4D0662BB-DE2B-F926-1B4C-3D71BF0EF07B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72;p46">
                <a:extLst>
                  <a:ext uri="{FF2B5EF4-FFF2-40B4-BE49-F238E27FC236}">
                    <a16:creationId xmlns:a16="http://schemas.microsoft.com/office/drawing/2014/main" id="{7A410780-A645-5221-08C0-86FE066EB139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73;p46">
                <a:extLst>
                  <a:ext uri="{FF2B5EF4-FFF2-40B4-BE49-F238E27FC236}">
                    <a16:creationId xmlns:a16="http://schemas.microsoft.com/office/drawing/2014/main" id="{CA18A6FF-B9A5-F895-7A1D-156E854D257C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4;p46">
                <a:extLst>
                  <a:ext uri="{FF2B5EF4-FFF2-40B4-BE49-F238E27FC236}">
                    <a16:creationId xmlns:a16="http://schemas.microsoft.com/office/drawing/2014/main" id="{E8405572-1655-AE06-5B9D-EBDB546B54EE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75;p46">
                <a:extLst>
                  <a:ext uri="{FF2B5EF4-FFF2-40B4-BE49-F238E27FC236}">
                    <a16:creationId xmlns:a16="http://schemas.microsoft.com/office/drawing/2014/main" id="{756D6126-1CD8-E326-DB6F-96ED1ECD2746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6;p46">
                <a:extLst>
                  <a:ext uri="{FF2B5EF4-FFF2-40B4-BE49-F238E27FC236}">
                    <a16:creationId xmlns:a16="http://schemas.microsoft.com/office/drawing/2014/main" id="{CED065C5-4C89-2946-03D9-5815CF25BB93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77;p46">
                <a:extLst>
                  <a:ext uri="{FF2B5EF4-FFF2-40B4-BE49-F238E27FC236}">
                    <a16:creationId xmlns:a16="http://schemas.microsoft.com/office/drawing/2014/main" id="{B2B39042-B693-1F53-8008-5CF943BAAA9B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43F00EBC-BF7B-9BD2-4D8C-327716E23D32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45C59D20-5257-21C3-5059-40E1CA24E550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7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D0CB39B0-2B1D-42B8-38C3-9EA59BDA9525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CB03FCDA-C588-46F2-87BA-8477D502E394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63C22896-A719-F1E6-73BA-79FC1FDADF4C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FC7C4FBF-E017-4634-73AA-A6BF8A082D20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87B6F5AA-3BC3-8DEF-E032-D5ED66408277}"/>
              </a:ext>
            </a:extLst>
          </p:cNvPr>
          <p:cNvSpPr txBox="1"/>
          <p:nvPr/>
        </p:nvSpPr>
        <p:spPr>
          <a:xfrm>
            <a:off x="882799" y="2386211"/>
            <a:ext cx="7229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Se podría crear estrategias de promociones de sándwich + bebida en los siguientes productos</a:t>
            </a:r>
          </a:p>
          <a:p>
            <a:pPr marL="271463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B1B24D5-66D8-057E-1616-362C19520EF1}"/>
              </a:ext>
            </a:extLst>
          </p:cNvPr>
          <p:cNvSpPr txBox="1"/>
          <p:nvPr/>
        </p:nvSpPr>
        <p:spPr>
          <a:xfrm>
            <a:off x="1198844" y="1881642"/>
            <a:ext cx="7230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Promoción de los productos más populares de </a:t>
            </a:r>
            <a:r>
              <a:rPr lang="es-MX" dirty="0" err="1">
                <a:solidFill>
                  <a:schemeClr val="tx1"/>
                </a:solidFill>
              </a:rPr>
              <a:t>Sandwich</a:t>
            </a:r>
            <a:r>
              <a:rPr lang="es-MX" dirty="0">
                <a:solidFill>
                  <a:schemeClr val="tx1"/>
                </a:solidFill>
              </a:rPr>
              <a:t> + café especial</a:t>
            </a:r>
            <a:endParaRPr lang="es-MX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45EB243-73E8-B264-5C40-F7E7510C6B40}"/>
              </a:ext>
            </a:extLst>
          </p:cNvPr>
          <p:cNvSpPr txBox="1"/>
          <p:nvPr/>
        </p:nvSpPr>
        <p:spPr>
          <a:xfrm>
            <a:off x="1673816" y="3113866"/>
            <a:ext cx="27199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 err="1">
                <a:solidFill>
                  <a:schemeClr val="tx1"/>
                </a:solidFill>
              </a:rPr>
              <a:t>Sandwich</a:t>
            </a:r>
            <a:endParaRPr lang="es-MX" dirty="0">
              <a:solidFill>
                <a:schemeClr val="tx1"/>
              </a:solidFill>
            </a:endParaRPr>
          </a:p>
          <a:p>
            <a:pPr marL="534988" indent="-2635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tx1"/>
                </a:solidFill>
              </a:rPr>
              <a:t>Traditional</a:t>
            </a:r>
            <a:r>
              <a:rPr lang="es-MX" dirty="0">
                <a:solidFill>
                  <a:schemeClr val="tx1"/>
                </a:solidFill>
              </a:rPr>
              <a:t> Baguette</a:t>
            </a:r>
          </a:p>
          <a:p>
            <a:pPr marL="534988" indent="-2635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Formule </a:t>
            </a:r>
            <a:r>
              <a:rPr lang="es-MX" dirty="0" err="1">
                <a:solidFill>
                  <a:schemeClr val="tx1"/>
                </a:solidFill>
              </a:rPr>
              <a:t>Sandwich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E7A74F6-140E-6A65-264F-8E9D3AB4AA18}"/>
              </a:ext>
            </a:extLst>
          </p:cNvPr>
          <p:cNvSpPr txBox="1"/>
          <p:nvPr/>
        </p:nvSpPr>
        <p:spPr>
          <a:xfrm>
            <a:off x="4998305" y="3221588"/>
            <a:ext cx="2161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Bebidas</a:t>
            </a:r>
          </a:p>
          <a:p>
            <a:pPr marL="534988" indent="-2635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tx1"/>
                </a:solidFill>
              </a:rPr>
              <a:t>Cafe</a:t>
            </a:r>
            <a:r>
              <a:rPr lang="es-MX" dirty="0">
                <a:solidFill>
                  <a:schemeClr val="tx1"/>
                </a:solidFill>
              </a:rPr>
              <a:t> </a:t>
            </a:r>
            <a:r>
              <a:rPr lang="es-MX" dirty="0" err="1">
                <a:solidFill>
                  <a:schemeClr val="tx1"/>
                </a:solidFill>
              </a:rPr>
              <a:t>Ou</a:t>
            </a:r>
            <a:r>
              <a:rPr lang="es-MX" dirty="0">
                <a:solidFill>
                  <a:schemeClr val="tx1"/>
                </a:solidFill>
              </a:rPr>
              <a:t> Eau</a:t>
            </a:r>
          </a:p>
        </p:txBody>
      </p:sp>
      <p:sp>
        <p:nvSpPr>
          <p:cNvPr id="23" name="Google Shape;1062;p46">
            <a:extLst>
              <a:ext uri="{FF2B5EF4-FFF2-40B4-BE49-F238E27FC236}">
                <a16:creationId xmlns:a16="http://schemas.microsoft.com/office/drawing/2014/main" id="{78FD5E30-1CE1-8874-73DC-922D16CE64A5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6831C72-945F-6237-2D31-E7141E932EF9}"/>
              </a:ext>
            </a:extLst>
          </p:cNvPr>
          <p:cNvSpPr txBox="1"/>
          <p:nvPr/>
        </p:nvSpPr>
        <p:spPr>
          <a:xfrm>
            <a:off x="798162" y="472699"/>
            <a:ext cx="7617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Bebas Neue" panose="020B0606020202050201" pitchFamily="34" charset="0"/>
              </a:rPr>
              <a:t>Presentación creada por el </a:t>
            </a:r>
          </a:p>
          <a:p>
            <a:pPr algn="ctr"/>
            <a:r>
              <a:rPr lang="es-MX" sz="3200" dirty="0">
                <a:solidFill>
                  <a:schemeClr val="bg1"/>
                </a:solidFill>
                <a:latin typeface="Bebas Neue" panose="020B0606020202050201" pitchFamily="34" charset="0"/>
              </a:rPr>
              <a:t>Lic. Céssar García, sígueme en mis redes sociales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689078-E522-E455-D55A-27EE4918A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49" y="2123914"/>
            <a:ext cx="1562100" cy="15621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B96242-9062-A218-2B19-9E1A5ABA6812}"/>
              </a:ext>
            </a:extLst>
          </p:cNvPr>
          <p:cNvSpPr txBox="1"/>
          <p:nvPr/>
        </p:nvSpPr>
        <p:spPr>
          <a:xfrm>
            <a:off x="1480088" y="3729096"/>
            <a:ext cx="146136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900" dirty="0">
                <a:solidFill>
                  <a:schemeClr val="bg1"/>
                </a:solidFill>
                <a:latin typeface="Bebas Neue" panose="020B0606020202050201" pitchFamily="34" charset="0"/>
              </a:rPr>
              <a:t>GitHub</a:t>
            </a:r>
            <a:endParaRPr lang="es-MX" sz="2900" dirty="0"/>
          </a:p>
        </p:txBody>
      </p:sp>
      <p:pic>
        <p:nvPicPr>
          <p:cNvPr id="7" name="Imagen 6" descr="Código QR&#10;&#10;Descripción generada automáticamente">
            <a:extLst>
              <a:ext uri="{FF2B5EF4-FFF2-40B4-BE49-F238E27FC236}">
                <a16:creationId xmlns:a16="http://schemas.microsoft.com/office/drawing/2014/main" id="{11A17959-9EF7-8BE2-F0CF-A64DF798C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926" y="2123914"/>
            <a:ext cx="1562100" cy="15621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03DBC9-574C-BDE0-ABE3-F9A045E26DEE}"/>
              </a:ext>
            </a:extLst>
          </p:cNvPr>
          <p:cNvSpPr txBox="1"/>
          <p:nvPr/>
        </p:nvSpPr>
        <p:spPr>
          <a:xfrm>
            <a:off x="3626926" y="3764669"/>
            <a:ext cx="167349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900" dirty="0">
                <a:solidFill>
                  <a:schemeClr val="bg1"/>
                </a:solidFill>
                <a:latin typeface="Bebas Neue" panose="020B0606020202050201" pitchFamily="34" charset="0"/>
              </a:rPr>
              <a:t>LinkedIn</a:t>
            </a:r>
            <a:endParaRPr lang="es-MX" sz="29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CAD0DC-F7E2-D5A7-49EA-DB300238C68A}"/>
              </a:ext>
            </a:extLst>
          </p:cNvPr>
          <p:cNvSpPr txBox="1"/>
          <p:nvPr/>
        </p:nvSpPr>
        <p:spPr>
          <a:xfrm>
            <a:off x="6171233" y="3921455"/>
            <a:ext cx="2704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@cessargarcia13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C942188-8919-E725-1B1F-4AFC9EAE5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165" y="2176221"/>
            <a:ext cx="1457486" cy="14574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ubTitle" idx="1"/>
          </p:nvPr>
        </p:nvSpPr>
        <p:spPr>
          <a:xfrm>
            <a:off x="882799" y="1244750"/>
            <a:ext cx="7314947" cy="85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En la tabla que nos proporciona </a:t>
            </a:r>
            <a:r>
              <a:rPr lang="es-MX" dirty="0" err="1"/>
              <a:t>Kaggle</a:t>
            </a:r>
            <a:r>
              <a:rPr lang="es-MX" dirty="0"/>
              <a:t> le hemos realizado algunos cambios para que se adecue más a lo que nosotros necesitamos 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Analisis de la tabla</a:t>
            </a:r>
            <a:endParaRPr dirty="0"/>
          </a:p>
        </p:txBody>
      </p:sp>
      <p:sp>
        <p:nvSpPr>
          <p:cNvPr id="329" name="Google Shape;329;p35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5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9228C7E-5505-F481-E3D3-0B4C2D6B9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008311"/>
              </p:ext>
            </p:extLst>
          </p:nvPr>
        </p:nvGraphicFramePr>
        <p:xfrm>
          <a:off x="155499" y="2485986"/>
          <a:ext cx="4060490" cy="1828800"/>
        </p:xfrm>
        <a:graphic>
          <a:graphicData uri="http://schemas.openxmlformats.org/drawingml/2006/table">
            <a:tbl>
              <a:tblPr/>
              <a:tblGrid>
                <a:gridCol w="378778">
                  <a:extLst>
                    <a:ext uri="{9D8B030D-6E8A-4147-A177-3AD203B41FA5}">
                      <a16:colId xmlns:a16="http://schemas.microsoft.com/office/drawing/2014/main" val="3558035473"/>
                    </a:ext>
                  </a:extLst>
                </a:gridCol>
                <a:gridCol w="566103">
                  <a:extLst>
                    <a:ext uri="{9D8B030D-6E8A-4147-A177-3AD203B41FA5}">
                      <a16:colId xmlns:a16="http://schemas.microsoft.com/office/drawing/2014/main" val="57118706"/>
                    </a:ext>
                  </a:extLst>
                </a:gridCol>
                <a:gridCol w="357486">
                  <a:extLst>
                    <a:ext uri="{9D8B030D-6E8A-4147-A177-3AD203B41FA5}">
                      <a16:colId xmlns:a16="http://schemas.microsoft.com/office/drawing/2014/main" val="1323922326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326614407"/>
                    </a:ext>
                  </a:extLst>
                </a:gridCol>
                <a:gridCol w="1155065">
                  <a:extLst>
                    <a:ext uri="{9D8B030D-6E8A-4147-A177-3AD203B41FA5}">
                      <a16:colId xmlns:a16="http://schemas.microsoft.com/office/drawing/2014/main" val="3154255273"/>
                    </a:ext>
                  </a:extLst>
                </a:gridCol>
                <a:gridCol w="423228">
                  <a:extLst>
                    <a:ext uri="{9D8B030D-6E8A-4147-A177-3AD203B41FA5}">
                      <a16:colId xmlns:a16="http://schemas.microsoft.com/office/drawing/2014/main" val="2583990274"/>
                    </a:ext>
                  </a:extLst>
                </a:gridCol>
                <a:gridCol w="488315">
                  <a:extLst>
                    <a:ext uri="{9D8B030D-6E8A-4147-A177-3AD203B41FA5}">
                      <a16:colId xmlns:a16="http://schemas.microsoft.com/office/drawing/2014/main" val="41553149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endParaRPr lang="es-MX" sz="9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time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ticket_number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article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Quantity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unit_price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3123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110378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12/06/2021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09:58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179932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CAFE OU EAU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-200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1,00 â‚¬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4724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238857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15/10/2021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10:24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214565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PAIN AU CHOCOLAT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1,20 â‚¬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4290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238856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15/10/2021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10:24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214565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CROISSANT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1,10 â‚¬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7317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93984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23/05/2021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08:50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175484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TRADITIONAL BAGUETTE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1,20 â‚¬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128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93985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23/05/2021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08:50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175484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CROISSANT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1,10 â‚¬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2857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104287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04/06/2021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12:07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178280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TRADITIONAL BAGUETTE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1,20 â‚¬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358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379515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28/05/2022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10:40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253014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TRADITIONAL BAGUETTE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1,25 â‚¬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21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427545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17/07/2022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11:12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266157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CROISSANT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1,20 â‚¬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7368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67602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20/04/2021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11:30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168410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TRADITIONAL BAGUETTE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1,20 â‚¬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745718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3382A0D-8FCD-6887-30C7-C4DFECA22E16}"/>
              </a:ext>
            </a:extLst>
          </p:cNvPr>
          <p:cNvSpPr txBox="1"/>
          <p:nvPr/>
        </p:nvSpPr>
        <p:spPr>
          <a:xfrm>
            <a:off x="1798600" y="1987867"/>
            <a:ext cx="2507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Tabla de </a:t>
            </a:r>
            <a:r>
              <a:rPr lang="es-MX" dirty="0" err="1">
                <a:solidFill>
                  <a:schemeClr val="accent6"/>
                </a:solidFill>
              </a:rPr>
              <a:t>Kaggle</a:t>
            </a:r>
            <a:endParaRPr lang="es-MX" dirty="0">
              <a:solidFill>
                <a:schemeClr val="accent6"/>
              </a:solidFill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85FCE1C-735B-7C03-E96B-E0F520072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894753"/>
              </p:ext>
            </p:extLst>
          </p:nvPr>
        </p:nvGraphicFramePr>
        <p:xfrm>
          <a:off x="4409731" y="2428926"/>
          <a:ext cx="4590470" cy="194291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29070">
                  <a:extLst>
                    <a:ext uri="{9D8B030D-6E8A-4147-A177-3AD203B41FA5}">
                      <a16:colId xmlns:a16="http://schemas.microsoft.com/office/drawing/2014/main" val="3630088103"/>
                    </a:ext>
                  </a:extLst>
                </a:gridCol>
                <a:gridCol w="590982">
                  <a:extLst>
                    <a:ext uri="{9D8B030D-6E8A-4147-A177-3AD203B41FA5}">
                      <a16:colId xmlns:a16="http://schemas.microsoft.com/office/drawing/2014/main" val="994926723"/>
                    </a:ext>
                  </a:extLst>
                </a:gridCol>
                <a:gridCol w="651308">
                  <a:extLst>
                    <a:ext uri="{9D8B030D-6E8A-4147-A177-3AD203B41FA5}">
                      <a16:colId xmlns:a16="http://schemas.microsoft.com/office/drawing/2014/main" val="4033405285"/>
                    </a:ext>
                  </a:extLst>
                </a:gridCol>
                <a:gridCol w="744970">
                  <a:extLst>
                    <a:ext uri="{9D8B030D-6E8A-4147-A177-3AD203B41FA5}">
                      <a16:colId xmlns:a16="http://schemas.microsoft.com/office/drawing/2014/main" val="1987091204"/>
                    </a:ext>
                  </a:extLst>
                </a:gridCol>
                <a:gridCol w="935470">
                  <a:extLst>
                    <a:ext uri="{9D8B030D-6E8A-4147-A177-3AD203B41FA5}">
                      <a16:colId xmlns:a16="http://schemas.microsoft.com/office/drawing/2014/main" val="2777508528"/>
                    </a:ext>
                  </a:extLst>
                </a:gridCol>
                <a:gridCol w="1138670">
                  <a:extLst>
                    <a:ext uri="{9D8B030D-6E8A-4147-A177-3AD203B41FA5}">
                      <a16:colId xmlns:a16="http://schemas.microsoft.com/office/drawing/2014/main" val="534858070"/>
                    </a:ext>
                  </a:extLst>
                </a:gridCol>
              </a:tblGrid>
              <a:tr h="176629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Record</a:t>
                      </a:r>
                      <a:endParaRPr lang="es-MX" sz="900" b="1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u="none" strike="noStrike">
                          <a:solidFill>
                            <a:schemeClr val="accent6"/>
                          </a:solidFill>
                          <a:effectLst/>
                        </a:rPr>
                        <a:t>Ticket</a:t>
                      </a:r>
                      <a:endParaRPr lang="es-MX" sz="900" b="1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u="none" strike="noStrike">
                          <a:solidFill>
                            <a:schemeClr val="accent6"/>
                          </a:solidFill>
                          <a:effectLst/>
                        </a:rPr>
                        <a:t>Tienda</a:t>
                      </a:r>
                      <a:endParaRPr lang="es-MX" sz="900" b="1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Fecha</a:t>
                      </a:r>
                      <a:endParaRPr lang="es-MX" sz="900" b="1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u="none" strike="noStrike">
                          <a:solidFill>
                            <a:schemeClr val="accent6"/>
                          </a:solidFill>
                          <a:effectLst/>
                        </a:rPr>
                        <a:t>Hora</a:t>
                      </a:r>
                      <a:endParaRPr lang="es-MX" sz="900" b="1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u="none" strike="noStrike">
                          <a:solidFill>
                            <a:schemeClr val="accent6"/>
                          </a:solidFill>
                          <a:effectLst/>
                        </a:rPr>
                        <a:t>Artículo</a:t>
                      </a:r>
                      <a:endParaRPr lang="es-MX" sz="900" b="1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extLst>
                  <a:ext uri="{0D108BD9-81ED-4DB2-BD59-A6C34878D82A}">
                    <a16:rowId xmlns:a16="http://schemas.microsoft.com/office/drawing/2014/main" val="2094031919"/>
                  </a:ext>
                </a:extLst>
              </a:tr>
              <a:tr h="176629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4922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1513880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 Marsella 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10/01/2022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01:33:00 p. m.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Galette 8 Pers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extLst>
                  <a:ext uri="{0D108BD9-81ED-4DB2-BD59-A6C34878D82A}">
                    <a16:rowId xmlns:a16="http://schemas.microsoft.com/office/drawing/2014/main" val="162897393"/>
                  </a:ext>
                </a:extLst>
              </a:tr>
              <a:tr h="176629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5991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1516920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 Lyon 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14/01/2022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11:14:00 a. m.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Divers Patisserie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extLst>
                  <a:ext uri="{0D108BD9-81ED-4DB2-BD59-A6C34878D82A}">
                    <a16:rowId xmlns:a16="http://schemas.microsoft.com/office/drawing/2014/main" val="2249337066"/>
                  </a:ext>
                </a:extLst>
              </a:tr>
              <a:tr h="176629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9795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1527670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Lyon 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22/01/2022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12:04:00 p. m.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Galette 8 Pers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extLst>
                  <a:ext uri="{0D108BD9-81ED-4DB2-BD59-A6C34878D82A}">
                    <a16:rowId xmlns:a16="http://schemas.microsoft.com/office/drawing/2014/main" val="3207103536"/>
                  </a:ext>
                </a:extLst>
              </a:tr>
              <a:tr h="176629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26915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1574010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Marsella 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23/02/2022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01:43:00 p. m.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Royal 6P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extLst>
                  <a:ext uri="{0D108BD9-81ED-4DB2-BD59-A6C34878D82A}">
                    <a16:rowId xmlns:a16="http://schemas.microsoft.com/office/drawing/2014/main" val="1170437882"/>
                  </a:ext>
                </a:extLst>
              </a:tr>
              <a:tr h="176629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29084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1579750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 Marsella 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27/02/2022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10:41:00 a. m.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Divers Viennoiserie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extLst>
                  <a:ext uri="{0D108BD9-81ED-4DB2-BD59-A6C34878D82A}">
                    <a16:rowId xmlns:a16="http://schemas.microsoft.com/office/drawing/2014/main" val="2635033067"/>
                  </a:ext>
                </a:extLst>
              </a:tr>
              <a:tr h="176629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39236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1606910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 Lyon 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12/03/2022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10:27:00 a. m.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Divers Viennoiserie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extLst>
                  <a:ext uri="{0D108BD9-81ED-4DB2-BD59-A6C34878D82A}">
                    <a16:rowId xmlns:a16="http://schemas.microsoft.com/office/drawing/2014/main" val="597461385"/>
                  </a:ext>
                </a:extLst>
              </a:tr>
              <a:tr h="176629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45021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1622550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 Lyon 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20/03/2022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01:37:00 p. m.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Royal 6P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extLst>
                  <a:ext uri="{0D108BD9-81ED-4DB2-BD59-A6C34878D82A}">
                    <a16:rowId xmlns:a16="http://schemas.microsoft.com/office/drawing/2014/main" val="3008087267"/>
                  </a:ext>
                </a:extLst>
              </a:tr>
              <a:tr h="176629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45401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1623560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 Lyon 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21/03/2022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10:22:00 a. m.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Divers</a:t>
                      </a:r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</a:t>
                      </a:r>
                      <a:r>
                        <a:rPr lang="es-MX" sz="9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Patisserie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extLst>
                  <a:ext uri="{0D108BD9-81ED-4DB2-BD59-A6C34878D82A}">
                    <a16:rowId xmlns:a16="http://schemas.microsoft.com/office/drawing/2014/main" val="2577196217"/>
                  </a:ext>
                </a:extLst>
              </a:tr>
              <a:tr h="176629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49617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1635070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 Lyon 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28/03/2022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09:31:00 a. m.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Tarte </a:t>
                      </a:r>
                      <a:r>
                        <a:rPr lang="es-MX" sz="9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Fraise</a:t>
                      </a:r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6P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extLst>
                  <a:ext uri="{0D108BD9-81ED-4DB2-BD59-A6C34878D82A}">
                    <a16:rowId xmlns:a16="http://schemas.microsoft.com/office/drawing/2014/main" val="1075609438"/>
                  </a:ext>
                </a:extLst>
              </a:tr>
              <a:tr h="176629"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54333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1648030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 Marsella 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04/04/2022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>
                          <a:solidFill>
                            <a:schemeClr val="accent6"/>
                          </a:solidFill>
                          <a:effectLst/>
                        </a:rPr>
                        <a:t>08:54:00 a. m.</a:t>
                      </a:r>
                      <a:endParaRPr lang="es-MX" sz="9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Tarte </a:t>
                      </a:r>
                      <a:r>
                        <a:rPr lang="es-MX" sz="900" b="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Fraise</a:t>
                      </a:r>
                      <a:r>
                        <a:rPr lang="es-MX" sz="900" b="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6P</a:t>
                      </a:r>
                      <a:endParaRPr lang="es-MX" sz="9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60" marR="7360" marT="7360" marB="0" anchor="b"/>
                </a:tc>
                <a:extLst>
                  <a:ext uri="{0D108BD9-81ED-4DB2-BD59-A6C34878D82A}">
                    <a16:rowId xmlns:a16="http://schemas.microsoft.com/office/drawing/2014/main" val="3741187079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BCFD7F4-C285-5378-9165-7D445A0E081F}"/>
              </a:ext>
            </a:extLst>
          </p:cNvPr>
          <p:cNvSpPr txBox="1"/>
          <p:nvPr/>
        </p:nvSpPr>
        <p:spPr>
          <a:xfrm>
            <a:off x="5891362" y="2009164"/>
            <a:ext cx="2507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Vuestra tabla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C94CC6DC-E399-6127-9D08-2DD4179F5281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43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574A0360-A16A-72CB-C638-2374FCBDB8CB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44" name="Google Shape;1068;p46">
              <a:extLst>
                <a:ext uri="{FF2B5EF4-FFF2-40B4-BE49-F238E27FC236}">
                  <a16:creationId xmlns:a16="http://schemas.microsoft.com/office/drawing/2014/main" id="{A7025CC0-3EB1-596E-E9AB-C1FB1AFE84BE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51" name="Google Shape;1069;p46">
                <a:extLst>
                  <a:ext uri="{FF2B5EF4-FFF2-40B4-BE49-F238E27FC236}">
                    <a16:creationId xmlns:a16="http://schemas.microsoft.com/office/drawing/2014/main" id="{87B2CD06-D5D3-CE77-2CCC-063895B5756E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70;p46">
                <a:extLst>
                  <a:ext uri="{FF2B5EF4-FFF2-40B4-BE49-F238E27FC236}">
                    <a16:creationId xmlns:a16="http://schemas.microsoft.com/office/drawing/2014/main" id="{AE894746-1030-A4C3-A5D3-BD2CFF63AEB5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71;p46">
                <a:extLst>
                  <a:ext uri="{FF2B5EF4-FFF2-40B4-BE49-F238E27FC236}">
                    <a16:creationId xmlns:a16="http://schemas.microsoft.com/office/drawing/2014/main" id="{C9F0B213-4FEB-A845-8591-69D446C84BAD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72;p46">
                <a:extLst>
                  <a:ext uri="{FF2B5EF4-FFF2-40B4-BE49-F238E27FC236}">
                    <a16:creationId xmlns:a16="http://schemas.microsoft.com/office/drawing/2014/main" id="{14561BC2-47C7-EBC9-FDED-17C84BC0F4F6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73;p46">
                <a:extLst>
                  <a:ext uri="{FF2B5EF4-FFF2-40B4-BE49-F238E27FC236}">
                    <a16:creationId xmlns:a16="http://schemas.microsoft.com/office/drawing/2014/main" id="{7365C95E-9D91-7631-F202-E4379B49B54A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074;p46">
                <a:extLst>
                  <a:ext uri="{FF2B5EF4-FFF2-40B4-BE49-F238E27FC236}">
                    <a16:creationId xmlns:a16="http://schemas.microsoft.com/office/drawing/2014/main" id="{96EE8D8D-DAF8-BC67-49EF-7E64974E2D13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75;p46">
                <a:extLst>
                  <a:ext uri="{FF2B5EF4-FFF2-40B4-BE49-F238E27FC236}">
                    <a16:creationId xmlns:a16="http://schemas.microsoft.com/office/drawing/2014/main" id="{D915975C-7ED5-1349-5188-9FDBB28A6371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76;p46">
                <a:extLst>
                  <a:ext uri="{FF2B5EF4-FFF2-40B4-BE49-F238E27FC236}">
                    <a16:creationId xmlns:a16="http://schemas.microsoft.com/office/drawing/2014/main" id="{37F38A1D-D276-AB43-D1CA-E46B6BE5E918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77;p46">
                <a:extLst>
                  <a:ext uri="{FF2B5EF4-FFF2-40B4-BE49-F238E27FC236}">
                    <a16:creationId xmlns:a16="http://schemas.microsoft.com/office/drawing/2014/main" id="{07B19260-5E61-84AC-F9CC-E0E6FEDE6102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D5207DC6-30F8-DC6C-25D9-FF80D39DEEB3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62D890B8-2979-6F58-67A2-8F9CDE408DDD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47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C07C5A8B-6C52-330D-863E-C358C0811E82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8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A9345174-9042-E8C4-02B6-2842E05F987A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9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96498914-BD7F-1285-A236-F8090ACF1C34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0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79471810-A336-C602-7414-E9528FCAD4D0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3" name="Google Shape;1062;p46">
            <a:extLst>
              <a:ext uri="{FF2B5EF4-FFF2-40B4-BE49-F238E27FC236}">
                <a16:creationId xmlns:a16="http://schemas.microsoft.com/office/drawing/2014/main" id="{32E519B3-3A79-4DCB-F7EB-41FE49281C5F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50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597451" y="2014979"/>
            <a:ext cx="50073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          </a:t>
            </a:r>
            <a:r>
              <a:rPr lang="en" dirty="0">
                <a:solidFill>
                  <a:schemeClr val="lt2"/>
                </a:solidFill>
              </a:rPr>
              <a:t>exploratorio</a:t>
            </a:r>
            <a:r>
              <a:rPr lang="en" dirty="0"/>
              <a:t> de datos</a:t>
            </a:r>
            <a:endParaRPr dirty="0"/>
          </a:p>
        </p:txBody>
      </p:sp>
      <p:sp>
        <p:nvSpPr>
          <p:cNvPr id="241" name="Google Shape;241;p34"/>
          <p:cNvSpPr/>
          <p:nvPr/>
        </p:nvSpPr>
        <p:spPr>
          <a:xfrm>
            <a:off x="3177536" y="4121512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/>
          <p:nvPr/>
        </p:nvSpPr>
        <p:spPr>
          <a:xfrm rot="-1685758">
            <a:off x="4276753" y="42838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721926" y="1267360"/>
            <a:ext cx="2522350" cy="6298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s-MX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ebas Neue"/>
              </a:rPr>
              <a:t>Análisis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Bebas Neue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3870412" y="866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34"/>
          <p:cNvGrpSpPr/>
          <p:nvPr/>
        </p:nvGrpSpPr>
        <p:grpSpPr>
          <a:xfrm>
            <a:off x="5041963" y="757530"/>
            <a:ext cx="3701872" cy="3762679"/>
            <a:chOff x="5041963" y="757530"/>
            <a:chExt cx="3701872" cy="3762679"/>
          </a:xfrm>
        </p:grpSpPr>
        <p:sp>
          <p:nvSpPr>
            <p:cNvPr id="260" name="Google Shape;260;p34"/>
            <p:cNvSpPr/>
            <p:nvPr/>
          </p:nvSpPr>
          <p:spPr>
            <a:xfrm rot="7198710">
              <a:off x="6604948" y="1367176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34"/>
            <p:cNvGrpSpPr/>
            <p:nvPr/>
          </p:nvGrpSpPr>
          <p:grpSpPr>
            <a:xfrm>
              <a:off x="5536526" y="2174241"/>
              <a:ext cx="858975" cy="300968"/>
              <a:chOff x="2271950" y="2722775"/>
              <a:chExt cx="575875" cy="201775"/>
            </a:xfrm>
          </p:grpSpPr>
          <p:sp>
            <p:nvSpPr>
              <p:cNvPr id="262" name="Google Shape;262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" name="Google Shape;267;p34"/>
            <p:cNvSpPr/>
            <p:nvPr/>
          </p:nvSpPr>
          <p:spPr>
            <a:xfrm rot="8100000">
              <a:off x="6648045" y="2782815"/>
              <a:ext cx="969401" cy="964456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 rot="7198710">
              <a:off x="5934873" y="3298064"/>
              <a:ext cx="630918" cy="627700"/>
            </a:xfrm>
            <a:custGeom>
              <a:avLst/>
              <a:gdLst/>
              <a:ahLst/>
              <a:cxnLst/>
              <a:rect l="l" t="t" r="r" b="b"/>
              <a:pathLst>
                <a:path w="207404" h="206346" extrusionOk="0">
                  <a:moveTo>
                    <a:pt x="103944" y="65896"/>
                  </a:moveTo>
                  <a:cubicBezTo>
                    <a:pt x="114099" y="65896"/>
                    <a:pt x="124406" y="70041"/>
                    <a:pt x="132114" y="79198"/>
                  </a:cubicBezTo>
                  <a:cubicBezTo>
                    <a:pt x="145426" y="94943"/>
                    <a:pt x="143422" y="118417"/>
                    <a:pt x="127677" y="131728"/>
                  </a:cubicBezTo>
                  <a:lnTo>
                    <a:pt x="127677" y="131585"/>
                  </a:lnTo>
                  <a:cubicBezTo>
                    <a:pt x="120415" y="137698"/>
                    <a:pt x="112071" y="140425"/>
                    <a:pt x="103930" y="140425"/>
                  </a:cubicBezTo>
                  <a:cubicBezTo>
                    <a:pt x="83668" y="140425"/>
                    <a:pt x="64659" y="123539"/>
                    <a:pt x="66701" y="99952"/>
                  </a:cubicBezTo>
                  <a:cubicBezTo>
                    <a:pt x="68530" y="78838"/>
                    <a:pt x="86000" y="65896"/>
                    <a:pt x="103944" y="65896"/>
                  </a:cubicBezTo>
                  <a:close/>
                  <a:moveTo>
                    <a:pt x="102774" y="1"/>
                  </a:moveTo>
                  <a:cubicBezTo>
                    <a:pt x="96620" y="1"/>
                    <a:pt x="91449" y="4960"/>
                    <a:pt x="91178" y="11209"/>
                  </a:cubicBezTo>
                  <a:lnTo>
                    <a:pt x="90891" y="17507"/>
                  </a:lnTo>
                  <a:cubicBezTo>
                    <a:pt x="90748" y="22516"/>
                    <a:pt x="87456" y="26810"/>
                    <a:pt x="82589" y="28242"/>
                  </a:cubicBezTo>
                  <a:cubicBezTo>
                    <a:pt x="81015" y="28671"/>
                    <a:pt x="79297" y="29244"/>
                    <a:pt x="77723" y="29816"/>
                  </a:cubicBezTo>
                  <a:cubicBezTo>
                    <a:pt x="76506" y="30222"/>
                    <a:pt x="75252" y="30418"/>
                    <a:pt x="74008" y="30418"/>
                  </a:cubicBezTo>
                  <a:cubicBezTo>
                    <a:pt x="70424" y="30418"/>
                    <a:pt x="66929" y="28784"/>
                    <a:pt x="64698" y="25808"/>
                  </a:cubicBezTo>
                  <a:lnTo>
                    <a:pt x="60976" y="20799"/>
                  </a:lnTo>
                  <a:cubicBezTo>
                    <a:pt x="58608" y="17777"/>
                    <a:pt x="55122" y="16200"/>
                    <a:pt x="51633" y="16200"/>
                  </a:cubicBezTo>
                  <a:cubicBezTo>
                    <a:pt x="49008" y="16200"/>
                    <a:pt x="46381" y="17094"/>
                    <a:pt x="44229" y="18938"/>
                  </a:cubicBezTo>
                  <a:lnTo>
                    <a:pt x="30918" y="30102"/>
                  </a:lnTo>
                  <a:cubicBezTo>
                    <a:pt x="25908" y="34396"/>
                    <a:pt x="25335" y="41983"/>
                    <a:pt x="29773" y="46849"/>
                  </a:cubicBezTo>
                  <a:lnTo>
                    <a:pt x="34067" y="51573"/>
                  </a:lnTo>
                  <a:cubicBezTo>
                    <a:pt x="37502" y="55151"/>
                    <a:pt x="38218" y="60590"/>
                    <a:pt x="35784" y="64884"/>
                  </a:cubicBezTo>
                  <a:cubicBezTo>
                    <a:pt x="34925" y="66459"/>
                    <a:pt x="34067" y="68033"/>
                    <a:pt x="33351" y="69465"/>
                  </a:cubicBezTo>
                  <a:cubicBezTo>
                    <a:pt x="31443" y="73536"/>
                    <a:pt x="27385" y="76024"/>
                    <a:pt x="23089" y="76024"/>
                  </a:cubicBezTo>
                  <a:cubicBezTo>
                    <a:pt x="22552" y="76024"/>
                    <a:pt x="22011" y="75985"/>
                    <a:pt x="21471" y="75906"/>
                  </a:cubicBezTo>
                  <a:lnTo>
                    <a:pt x="15173" y="75047"/>
                  </a:lnTo>
                  <a:cubicBezTo>
                    <a:pt x="14730" y="74999"/>
                    <a:pt x="14290" y="74975"/>
                    <a:pt x="13855" y="74975"/>
                  </a:cubicBezTo>
                  <a:cubicBezTo>
                    <a:pt x="7823" y="74975"/>
                    <a:pt x="2682" y="79498"/>
                    <a:pt x="2147" y="85639"/>
                  </a:cubicBezTo>
                  <a:lnTo>
                    <a:pt x="573" y="102958"/>
                  </a:lnTo>
                  <a:cubicBezTo>
                    <a:pt x="0" y="109542"/>
                    <a:pt x="5153" y="115268"/>
                    <a:pt x="11738" y="115554"/>
                  </a:cubicBezTo>
                  <a:lnTo>
                    <a:pt x="18036" y="115840"/>
                  </a:lnTo>
                  <a:cubicBezTo>
                    <a:pt x="23045" y="115984"/>
                    <a:pt x="27339" y="119419"/>
                    <a:pt x="28771" y="124142"/>
                  </a:cubicBezTo>
                  <a:cubicBezTo>
                    <a:pt x="29200" y="125860"/>
                    <a:pt x="29773" y="127434"/>
                    <a:pt x="30345" y="129152"/>
                  </a:cubicBezTo>
                  <a:cubicBezTo>
                    <a:pt x="31920" y="133875"/>
                    <a:pt x="30345" y="139028"/>
                    <a:pt x="26337" y="142034"/>
                  </a:cubicBezTo>
                  <a:lnTo>
                    <a:pt x="21328" y="146042"/>
                  </a:lnTo>
                  <a:cubicBezTo>
                    <a:pt x="16032" y="150050"/>
                    <a:pt x="15316" y="157636"/>
                    <a:pt x="19610" y="162789"/>
                  </a:cubicBezTo>
                  <a:lnTo>
                    <a:pt x="30775" y="175957"/>
                  </a:lnTo>
                  <a:cubicBezTo>
                    <a:pt x="33020" y="178745"/>
                    <a:pt x="36313" y="180150"/>
                    <a:pt x="39634" y="180150"/>
                  </a:cubicBezTo>
                  <a:cubicBezTo>
                    <a:pt x="42451" y="180150"/>
                    <a:pt x="45288" y="179139"/>
                    <a:pt x="47521" y="177102"/>
                  </a:cubicBezTo>
                  <a:lnTo>
                    <a:pt x="52102" y="172808"/>
                  </a:lnTo>
                  <a:cubicBezTo>
                    <a:pt x="54335" y="170747"/>
                    <a:pt x="57134" y="169717"/>
                    <a:pt x="59975" y="169717"/>
                  </a:cubicBezTo>
                  <a:cubicBezTo>
                    <a:pt x="61869" y="169717"/>
                    <a:pt x="63782" y="170175"/>
                    <a:pt x="65556" y="171091"/>
                  </a:cubicBezTo>
                  <a:cubicBezTo>
                    <a:pt x="66988" y="171949"/>
                    <a:pt x="68562" y="172808"/>
                    <a:pt x="70137" y="173524"/>
                  </a:cubicBezTo>
                  <a:cubicBezTo>
                    <a:pt x="74574" y="175671"/>
                    <a:pt x="77150" y="180538"/>
                    <a:pt x="76578" y="185404"/>
                  </a:cubicBezTo>
                  <a:lnTo>
                    <a:pt x="75719" y="191702"/>
                  </a:lnTo>
                  <a:cubicBezTo>
                    <a:pt x="74860" y="198286"/>
                    <a:pt x="79727" y="204155"/>
                    <a:pt x="86311" y="204727"/>
                  </a:cubicBezTo>
                  <a:lnTo>
                    <a:pt x="103487" y="206302"/>
                  </a:lnTo>
                  <a:cubicBezTo>
                    <a:pt x="103830" y="206331"/>
                    <a:pt x="104170" y="206345"/>
                    <a:pt x="104508" y="206345"/>
                  </a:cubicBezTo>
                  <a:cubicBezTo>
                    <a:pt x="110784" y="206345"/>
                    <a:pt x="115955" y="201386"/>
                    <a:pt x="116226" y="195137"/>
                  </a:cubicBezTo>
                  <a:lnTo>
                    <a:pt x="116513" y="188839"/>
                  </a:lnTo>
                  <a:cubicBezTo>
                    <a:pt x="116656" y="183830"/>
                    <a:pt x="119948" y="179536"/>
                    <a:pt x="124814" y="178104"/>
                  </a:cubicBezTo>
                  <a:cubicBezTo>
                    <a:pt x="126389" y="177675"/>
                    <a:pt x="128107" y="177102"/>
                    <a:pt x="129681" y="176530"/>
                  </a:cubicBezTo>
                  <a:cubicBezTo>
                    <a:pt x="130897" y="176124"/>
                    <a:pt x="132142" y="175928"/>
                    <a:pt x="133372" y="175928"/>
                  </a:cubicBezTo>
                  <a:cubicBezTo>
                    <a:pt x="136916" y="175928"/>
                    <a:pt x="140331" y="177562"/>
                    <a:pt x="142563" y="180538"/>
                  </a:cubicBezTo>
                  <a:lnTo>
                    <a:pt x="146428" y="185547"/>
                  </a:lnTo>
                  <a:cubicBezTo>
                    <a:pt x="148785" y="188473"/>
                    <a:pt x="152249" y="190014"/>
                    <a:pt x="155720" y="190014"/>
                  </a:cubicBezTo>
                  <a:cubicBezTo>
                    <a:pt x="158363" y="190014"/>
                    <a:pt x="161009" y="189121"/>
                    <a:pt x="163175" y="187265"/>
                  </a:cubicBezTo>
                  <a:lnTo>
                    <a:pt x="176486" y="176100"/>
                  </a:lnTo>
                  <a:cubicBezTo>
                    <a:pt x="181496" y="171806"/>
                    <a:pt x="182068" y="164220"/>
                    <a:pt x="177488" y="159354"/>
                  </a:cubicBezTo>
                  <a:lnTo>
                    <a:pt x="173337" y="154773"/>
                  </a:lnTo>
                  <a:cubicBezTo>
                    <a:pt x="169902" y="151052"/>
                    <a:pt x="169186" y="145613"/>
                    <a:pt x="171620" y="141318"/>
                  </a:cubicBezTo>
                  <a:cubicBezTo>
                    <a:pt x="172478" y="139744"/>
                    <a:pt x="173337" y="138313"/>
                    <a:pt x="174053" y="136738"/>
                  </a:cubicBezTo>
                  <a:cubicBezTo>
                    <a:pt x="175961" y="132667"/>
                    <a:pt x="180019" y="130179"/>
                    <a:pt x="184315" y="130179"/>
                  </a:cubicBezTo>
                  <a:cubicBezTo>
                    <a:pt x="184852" y="130179"/>
                    <a:pt x="185392" y="130218"/>
                    <a:pt x="185933" y="130297"/>
                  </a:cubicBezTo>
                  <a:lnTo>
                    <a:pt x="192231" y="131156"/>
                  </a:lnTo>
                  <a:cubicBezTo>
                    <a:pt x="192739" y="131222"/>
                    <a:pt x="193242" y="131254"/>
                    <a:pt x="193739" y="131254"/>
                  </a:cubicBezTo>
                  <a:cubicBezTo>
                    <a:pt x="199689" y="131254"/>
                    <a:pt x="204728" y="126641"/>
                    <a:pt x="205256" y="120564"/>
                  </a:cubicBezTo>
                  <a:lnTo>
                    <a:pt x="206831" y="103245"/>
                  </a:lnTo>
                  <a:cubicBezTo>
                    <a:pt x="207403" y="96660"/>
                    <a:pt x="202251" y="90935"/>
                    <a:pt x="195666" y="90649"/>
                  </a:cubicBezTo>
                  <a:lnTo>
                    <a:pt x="189368" y="90362"/>
                  </a:lnTo>
                  <a:cubicBezTo>
                    <a:pt x="184359" y="90219"/>
                    <a:pt x="180065" y="86927"/>
                    <a:pt x="178633" y="82060"/>
                  </a:cubicBezTo>
                  <a:cubicBezTo>
                    <a:pt x="178204" y="80343"/>
                    <a:pt x="177631" y="78768"/>
                    <a:pt x="177059" y="77194"/>
                  </a:cubicBezTo>
                  <a:cubicBezTo>
                    <a:pt x="175484" y="72470"/>
                    <a:pt x="177059" y="67174"/>
                    <a:pt x="181067" y="64169"/>
                  </a:cubicBezTo>
                  <a:lnTo>
                    <a:pt x="185933" y="60447"/>
                  </a:lnTo>
                  <a:cubicBezTo>
                    <a:pt x="191229" y="56296"/>
                    <a:pt x="192088" y="48710"/>
                    <a:pt x="187794" y="43700"/>
                  </a:cubicBezTo>
                  <a:lnTo>
                    <a:pt x="176629" y="30389"/>
                  </a:lnTo>
                  <a:cubicBezTo>
                    <a:pt x="174288" y="27657"/>
                    <a:pt x="170967" y="26244"/>
                    <a:pt x="167642" y="26244"/>
                  </a:cubicBezTo>
                  <a:cubicBezTo>
                    <a:pt x="164870" y="26244"/>
                    <a:pt x="162095" y="27226"/>
                    <a:pt x="159883" y="29244"/>
                  </a:cubicBezTo>
                  <a:lnTo>
                    <a:pt x="155302" y="33538"/>
                  </a:lnTo>
                  <a:cubicBezTo>
                    <a:pt x="153069" y="35599"/>
                    <a:pt x="150218" y="36629"/>
                    <a:pt x="147367" y="36629"/>
                  </a:cubicBezTo>
                  <a:cubicBezTo>
                    <a:pt x="145466" y="36629"/>
                    <a:pt x="143565" y="36171"/>
                    <a:pt x="141847" y="35255"/>
                  </a:cubicBezTo>
                  <a:cubicBezTo>
                    <a:pt x="140273" y="34396"/>
                    <a:pt x="138842" y="33538"/>
                    <a:pt x="137267" y="32822"/>
                  </a:cubicBezTo>
                  <a:cubicBezTo>
                    <a:pt x="132687" y="30675"/>
                    <a:pt x="130110" y="25808"/>
                    <a:pt x="130826" y="20942"/>
                  </a:cubicBezTo>
                  <a:lnTo>
                    <a:pt x="131685" y="14644"/>
                  </a:lnTo>
                  <a:cubicBezTo>
                    <a:pt x="132544" y="8060"/>
                    <a:pt x="127677" y="2191"/>
                    <a:pt x="121093" y="1618"/>
                  </a:cubicBezTo>
                  <a:lnTo>
                    <a:pt x="103774" y="44"/>
                  </a:lnTo>
                  <a:cubicBezTo>
                    <a:pt x="103438" y="15"/>
                    <a:pt x="103104" y="1"/>
                    <a:pt x="10277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" name="Google Shape;269;p34"/>
            <p:cNvGrpSpPr/>
            <p:nvPr/>
          </p:nvGrpSpPr>
          <p:grpSpPr>
            <a:xfrm>
              <a:off x="6056200" y="1535350"/>
              <a:ext cx="2293204" cy="1710167"/>
              <a:chOff x="1062800" y="1986296"/>
              <a:chExt cx="2169540" cy="1617945"/>
            </a:xfrm>
          </p:grpSpPr>
          <p:sp>
            <p:nvSpPr>
              <p:cNvPr id="270" name="Google Shape;270;p34"/>
              <p:cNvSpPr/>
              <p:nvPr/>
            </p:nvSpPr>
            <p:spPr>
              <a:xfrm>
                <a:off x="1062800" y="1986296"/>
                <a:ext cx="2169540" cy="1617945"/>
              </a:xfrm>
              <a:custGeom>
                <a:avLst/>
                <a:gdLst/>
                <a:ahLst/>
                <a:cxnLst/>
                <a:rect l="l" t="t" r="r" b="b"/>
                <a:pathLst>
                  <a:path w="66074" h="49275" extrusionOk="0">
                    <a:moveTo>
                      <a:pt x="65878" y="35219"/>
                    </a:moveTo>
                    <a:lnTo>
                      <a:pt x="65308" y="32298"/>
                    </a:lnTo>
                    <a:lnTo>
                      <a:pt x="60694" y="33188"/>
                    </a:lnTo>
                    <a:lnTo>
                      <a:pt x="54601" y="1710"/>
                    </a:lnTo>
                    <a:cubicBezTo>
                      <a:pt x="54387" y="677"/>
                      <a:pt x="53390" y="0"/>
                      <a:pt x="52374" y="196"/>
                    </a:cubicBezTo>
                    <a:lnTo>
                      <a:pt x="1693" y="10012"/>
                    </a:lnTo>
                    <a:cubicBezTo>
                      <a:pt x="677" y="10208"/>
                      <a:pt x="0" y="11205"/>
                      <a:pt x="196" y="12239"/>
                    </a:cubicBezTo>
                    <a:lnTo>
                      <a:pt x="6307" y="43752"/>
                    </a:lnTo>
                    <a:lnTo>
                      <a:pt x="1693" y="44643"/>
                    </a:lnTo>
                    <a:lnTo>
                      <a:pt x="2263" y="47547"/>
                    </a:lnTo>
                    <a:cubicBezTo>
                      <a:pt x="2459" y="48598"/>
                      <a:pt x="3474" y="49275"/>
                      <a:pt x="4525" y="49079"/>
                    </a:cubicBezTo>
                    <a:lnTo>
                      <a:pt x="64346" y="37481"/>
                    </a:lnTo>
                    <a:cubicBezTo>
                      <a:pt x="65397" y="37286"/>
                      <a:pt x="66074" y="36270"/>
                      <a:pt x="65878" y="3521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1062800" y="1986854"/>
                <a:ext cx="1993479" cy="1436072"/>
              </a:xfrm>
              <a:custGeom>
                <a:avLst/>
                <a:gdLst/>
                <a:ahLst/>
                <a:cxnLst/>
                <a:rect l="l" t="t" r="r" b="b"/>
                <a:pathLst>
                  <a:path w="60712" h="43736" fill="none" extrusionOk="0">
                    <a:moveTo>
                      <a:pt x="60712" y="33189"/>
                    </a:moveTo>
                    <a:lnTo>
                      <a:pt x="6307" y="43735"/>
                    </a:lnTo>
                    <a:lnTo>
                      <a:pt x="196" y="12239"/>
                    </a:lnTo>
                    <a:cubicBezTo>
                      <a:pt x="0" y="11206"/>
                      <a:pt x="677" y="10209"/>
                      <a:pt x="1710" y="10013"/>
                    </a:cubicBezTo>
                    <a:lnTo>
                      <a:pt x="52357" y="197"/>
                    </a:lnTo>
                    <a:cubicBezTo>
                      <a:pt x="53390" y="1"/>
                      <a:pt x="54387" y="678"/>
                      <a:pt x="54583" y="17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1163997" y="2090415"/>
                <a:ext cx="1791675" cy="1259977"/>
              </a:xfrm>
              <a:custGeom>
                <a:avLst/>
                <a:gdLst/>
                <a:ahLst/>
                <a:cxnLst/>
                <a:rect l="l" t="t" r="r" b="b"/>
                <a:pathLst>
                  <a:path w="54566" h="38373" fill="none" extrusionOk="0">
                    <a:moveTo>
                      <a:pt x="0" y="9495"/>
                    </a:moveTo>
                    <a:lnTo>
                      <a:pt x="48972" y="0"/>
                    </a:lnTo>
                    <a:lnTo>
                      <a:pt x="54565" y="28895"/>
                    </a:lnTo>
                    <a:lnTo>
                      <a:pt x="5612" y="383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1118356" y="3046759"/>
                <a:ext cx="2113983" cy="557473"/>
              </a:xfrm>
              <a:custGeom>
                <a:avLst/>
                <a:gdLst/>
                <a:ahLst/>
                <a:cxnLst/>
                <a:rect l="l" t="t" r="r" b="b"/>
                <a:pathLst>
                  <a:path w="64382" h="16978" fill="none" extrusionOk="0">
                    <a:moveTo>
                      <a:pt x="1" y="12346"/>
                    </a:moveTo>
                    <a:lnTo>
                      <a:pt x="63616" y="1"/>
                    </a:lnTo>
                    <a:lnTo>
                      <a:pt x="64186" y="2922"/>
                    </a:lnTo>
                    <a:cubicBezTo>
                      <a:pt x="64382" y="3973"/>
                      <a:pt x="63705" y="4989"/>
                      <a:pt x="62654" y="5184"/>
                    </a:cubicBezTo>
                    <a:lnTo>
                      <a:pt x="2833" y="16782"/>
                    </a:lnTo>
                    <a:cubicBezTo>
                      <a:pt x="1782" y="16978"/>
                      <a:pt x="767" y="16301"/>
                      <a:pt x="571" y="152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1884028" y="3195336"/>
                <a:ext cx="567422" cy="149760"/>
              </a:xfrm>
              <a:custGeom>
                <a:avLst/>
                <a:gdLst/>
                <a:ahLst/>
                <a:cxnLst/>
                <a:rect l="l" t="t" r="r" b="b"/>
                <a:pathLst>
                  <a:path w="17281" h="4561" fill="none" extrusionOk="0">
                    <a:moveTo>
                      <a:pt x="1" y="3314"/>
                    </a:moveTo>
                    <a:lnTo>
                      <a:pt x="17067" y="0"/>
                    </a:lnTo>
                    <a:lnTo>
                      <a:pt x="17227" y="784"/>
                    </a:lnTo>
                    <a:cubicBezTo>
                      <a:pt x="17281" y="1069"/>
                      <a:pt x="17085" y="1336"/>
                      <a:pt x="16817" y="1390"/>
                    </a:cubicBezTo>
                    <a:lnTo>
                      <a:pt x="767" y="4507"/>
                    </a:lnTo>
                    <a:cubicBezTo>
                      <a:pt x="482" y="4561"/>
                      <a:pt x="214" y="4383"/>
                      <a:pt x="161" y="40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1365799" y="2636719"/>
                <a:ext cx="115842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28" h="13184" fill="none" extrusionOk="0">
                    <a:moveTo>
                      <a:pt x="2530" y="13183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3527" y="129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1549443" y="2765989"/>
                <a:ext cx="84846" cy="267934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160" fill="none" extrusionOk="0">
                    <a:moveTo>
                      <a:pt x="998" y="1"/>
                    </a:moveTo>
                    <a:lnTo>
                      <a:pt x="2584" y="7964"/>
                    </a:lnTo>
                    <a:lnTo>
                      <a:pt x="1586" y="8160"/>
                    </a:lnTo>
                    <a:lnTo>
                      <a:pt x="1" y="19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1641873" y="2453633"/>
                <a:ext cx="139844" cy="551037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16782" fill="none" extrusionOk="0">
                    <a:moveTo>
                      <a:pt x="3261" y="16782"/>
                    </a:moveTo>
                    <a:lnTo>
                      <a:pt x="0" y="197"/>
                    </a:lnTo>
                    <a:lnTo>
                      <a:pt x="998" y="1"/>
                    </a:lnTo>
                    <a:lnTo>
                      <a:pt x="4258" y="1658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1831985" y="2644337"/>
                <a:ext cx="97126" cy="331108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10084" fill="none" extrusionOk="0">
                    <a:moveTo>
                      <a:pt x="1960" y="10083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2957" y="988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1959483" y="2513293"/>
                <a:ext cx="117024" cy="433488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202" fill="none" extrusionOk="0">
                    <a:moveTo>
                      <a:pt x="2566" y="13201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2106877" y="2484629"/>
                <a:ext cx="117024" cy="432897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184" fill="none" extrusionOk="0">
                    <a:moveTo>
                      <a:pt x="2566" y="13184"/>
                    </a:moveTo>
                    <a:lnTo>
                      <a:pt x="1" y="197"/>
                    </a:lnTo>
                    <a:lnTo>
                      <a:pt x="998" y="1"/>
                    </a:lnTo>
                    <a:lnTo>
                      <a:pt x="3564" y="129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2254305" y="2455406"/>
                <a:ext cx="116991" cy="43345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13201" fill="none" extrusionOk="0">
                    <a:moveTo>
                      <a:pt x="2565" y="13201"/>
                    </a:moveTo>
                    <a:lnTo>
                      <a:pt x="0" y="196"/>
                    </a:lnTo>
                    <a:lnTo>
                      <a:pt x="998" y="0"/>
                    </a:lnTo>
                    <a:lnTo>
                      <a:pt x="3563" y="130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2478303" y="2670637"/>
                <a:ext cx="67903" cy="183712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5595" fill="none" extrusionOk="0">
                    <a:moveTo>
                      <a:pt x="1070" y="5595"/>
                    </a:moveTo>
                    <a:lnTo>
                      <a:pt x="1" y="197"/>
                    </a:lnTo>
                    <a:lnTo>
                      <a:pt x="999" y="1"/>
                    </a:lnTo>
                    <a:lnTo>
                      <a:pt x="2067" y="539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1399126" y="2873030"/>
                <a:ext cx="1336023" cy="256244"/>
              </a:xfrm>
              <a:custGeom>
                <a:avLst/>
                <a:gdLst/>
                <a:ahLst/>
                <a:cxnLst/>
                <a:rect l="l" t="t" r="r" b="b"/>
                <a:pathLst>
                  <a:path w="40689" h="7804" fill="none" extrusionOk="0">
                    <a:moveTo>
                      <a:pt x="40688" y="1"/>
                    </a:moveTo>
                    <a:lnTo>
                      <a:pt x="1" y="780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34"/>
            <p:cNvGrpSpPr/>
            <p:nvPr/>
          </p:nvGrpSpPr>
          <p:grpSpPr>
            <a:xfrm>
              <a:off x="7524694" y="2964516"/>
              <a:ext cx="953591" cy="334099"/>
              <a:chOff x="2271950" y="2722775"/>
              <a:chExt cx="575875" cy="201775"/>
            </a:xfrm>
          </p:grpSpPr>
          <p:sp>
            <p:nvSpPr>
              <p:cNvPr id="285" name="Google Shape;285;p34"/>
              <p:cNvSpPr/>
              <p:nvPr/>
            </p:nvSpPr>
            <p:spPr>
              <a:xfrm>
                <a:off x="2562325" y="2722775"/>
                <a:ext cx="285500" cy="201775"/>
              </a:xfrm>
              <a:custGeom>
                <a:avLst/>
                <a:gdLst/>
                <a:ahLst/>
                <a:cxnLst/>
                <a:rect l="l" t="t" r="r" b="b"/>
                <a:pathLst>
                  <a:path w="11420" h="8071" fill="none" extrusionOk="0">
                    <a:moveTo>
                      <a:pt x="0" y="0"/>
                    </a:moveTo>
                    <a:cubicBezTo>
                      <a:pt x="2280" y="0"/>
                      <a:pt x="4240" y="1639"/>
                      <a:pt x="4668" y="3884"/>
                    </a:cubicBezTo>
                    <a:cubicBezTo>
                      <a:pt x="6395" y="3403"/>
                      <a:pt x="8177" y="4418"/>
                      <a:pt x="8640" y="6164"/>
                    </a:cubicBezTo>
                    <a:cubicBezTo>
                      <a:pt x="9976" y="5594"/>
                      <a:pt x="11419" y="6645"/>
                      <a:pt x="11294" y="8070"/>
                    </a:cubicBezTo>
                    <a:lnTo>
                      <a:pt x="8444" y="807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2501750" y="2722775"/>
                <a:ext cx="3610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535" fill="none" extrusionOk="0">
                    <a:moveTo>
                      <a:pt x="1443" y="0"/>
                    </a:moveTo>
                    <a:cubicBezTo>
                      <a:pt x="1443" y="0"/>
                      <a:pt x="428" y="107"/>
                      <a:pt x="0" y="535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2271950" y="2870625"/>
                <a:ext cx="477450" cy="53475"/>
              </a:xfrm>
              <a:custGeom>
                <a:avLst/>
                <a:gdLst/>
                <a:ahLst/>
                <a:cxnLst/>
                <a:rect l="l" t="t" r="r" b="b"/>
                <a:pathLst>
                  <a:path w="19098" h="2139" fill="none" extrusionOk="0">
                    <a:moveTo>
                      <a:pt x="19097" y="2138"/>
                    </a:moveTo>
                    <a:lnTo>
                      <a:pt x="0" y="2138"/>
                    </a:lnTo>
                    <a:cubicBezTo>
                      <a:pt x="0" y="2138"/>
                      <a:pt x="374" y="1"/>
                      <a:pt x="2476" y="1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2709725" y="2836775"/>
                <a:ext cx="39675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838" fill="none" extrusionOk="0">
                    <a:moveTo>
                      <a:pt x="1" y="1"/>
                    </a:moveTo>
                    <a:cubicBezTo>
                      <a:pt x="1" y="1"/>
                      <a:pt x="1159" y="108"/>
                      <a:pt x="1586" y="83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2375275" y="2798475"/>
                <a:ext cx="85075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088" fill="none" extrusionOk="0">
                    <a:moveTo>
                      <a:pt x="3403" y="357"/>
                    </a:moveTo>
                    <a:cubicBezTo>
                      <a:pt x="3403" y="357"/>
                      <a:pt x="1301" y="1"/>
                      <a:pt x="0" y="108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34"/>
            <p:cNvGrpSpPr/>
            <p:nvPr/>
          </p:nvGrpSpPr>
          <p:grpSpPr>
            <a:xfrm>
              <a:off x="7653574" y="1141618"/>
              <a:ext cx="695830" cy="643529"/>
              <a:chOff x="3407216" y="1944760"/>
              <a:chExt cx="535831" cy="495479"/>
            </a:xfrm>
          </p:grpSpPr>
          <p:sp>
            <p:nvSpPr>
              <p:cNvPr id="291" name="Google Shape;291;p34"/>
              <p:cNvSpPr/>
              <p:nvPr/>
            </p:nvSpPr>
            <p:spPr>
              <a:xfrm>
                <a:off x="3747055" y="2059977"/>
                <a:ext cx="195992" cy="130486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3974" extrusionOk="0">
                    <a:moveTo>
                      <a:pt x="1" y="3973"/>
                    </a:moveTo>
                    <a:lnTo>
                      <a:pt x="5968" y="3973"/>
                    </a:lnTo>
                    <a:cubicBezTo>
                      <a:pt x="5951" y="2495"/>
                      <a:pt x="5380" y="1087"/>
                      <a:pt x="43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3715468" y="1944760"/>
                <a:ext cx="143916" cy="193628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5897" extrusionOk="0">
                    <a:moveTo>
                      <a:pt x="1" y="0"/>
                    </a:moveTo>
                    <a:lnTo>
                      <a:pt x="1" y="5897"/>
                    </a:lnTo>
                    <a:lnTo>
                      <a:pt x="4383" y="1924"/>
                    </a:lnTo>
                    <a:cubicBezTo>
                      <a:pt x="3261" y="695"/>
                      <a:pt x="1675" y="0"/>
                      <a:pt x="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3407216" y="2031904"/>
                <a:ext cx="459197" cy="408336"/>
              </a:xfrm>
              <a:custGeom>
                <a:avLst/>
                <a:gdLst/>
                <a:ahLst/>
                <a:cxnLst/>
                <a:rect l="l" t="t" r="r" b="b"/>
                <a:pathLst>
                  <a:path w="13985" h="12436" extrusionOk="0">
                    <a:moveTo>
                      <a:pt x="13985" y="5986"/>
                    </a:moveTo>
                    <a:lnTo>
                      <a:pt x="13985" y="5897"/>
                    </a:lnTo>
                    <a:lnTo>
                      <a:pt x="7999" y="5897"/>
                    </a:lnTo>
                    <a:lnTo>
                      <a:pt x="7999" y="1"/>
                    </a:lnTo>
                    <a:cubicBezTo>
                      <a:pt x="2673" y="1"/>
                      <a:pt x="0" y="6449"/>
                      <a:pt x="3777" y="10208"/>
                    </a:cubicBezTo>
                    <a:cubicBezTo>
                      <a:pt x="5487" y="11918"/>
                      <a:pt x="8053" y="12435"/>
                      <a:pt x="10297" y="11509"/>
                    </a:cubicBezTo>
                    <a:cubicBezTo>
                      <a:pt x="12524" y="10582"/>
                      <a:pt x="13985" y="8409"/>
                      <a:pt x="13985" y="598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" name="Google Shape;294;p34"/>
            <p:cNvSpPr/>
            <p:nvPr/>
          </p:nvSpPr>
          <p:spPr>
            <a:xfrm>
              <a:off x="8170289" y="4203881"/>
              <a:ext cx="140247" cy="141086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8030063" y="757530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5256650" y="3893001"/>
              <a:ext cx="262479" cy="262448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7082963" y="910513"/>
              <a:ext cx="213431" cy="214685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653275" y="883381"/>
              <a:ext cx="107827" cy="107819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041963" y="2824293"/>
              <a:ext cx="140247" cy="140224"/>
            </a:xfrm>
            <a:custGeom>
              <a:avLst/>
              <a:gdLst/>
              <a:ahLst/>
              <a:cxnLst/>
              <a:rect l="l" t="t" r="r" b="b"/>
              <a:pathLst>
                <a:path w="3065" h="3065" extrusionOk="0">
                  <a:moveTo>
                    <a:pt x="3064" y="1532"/>
                  </a:moveTo>
                  <a:cubicBezTo>
                    <a:pt x="3064" y="2387"/>
                    <a:pt x="2387" y="3064"/>
                    <a:pt x="1532" y="3064"/>
                  </a:cubicBezTo>
                  <a:cubicBezTo>
                    <a:pt x="677" y="3064"/>
                    <a:pt x="0" y="2387"/>
                    <a:pt x="0" y="1532"/>
                  </a:cubicBezTo>
                  <a:cubicBezTo>
                    <a:pt x="0" y="677"/>
                    <a:pt x="677" y="0"/>
                    <a:pt x="1532" y="0"/>
                  </a:cubicBezTo>
                  <a:cubicBezTo>
                    <a:pt x="2387" y="0"/>
                    <a:pt x="3064" y="677"/>
                    <a:pt x="3064" y="15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5692426" y="4028640"/>
              <a:ext cx="416654" cy="491569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 rot="-1685758">
              <a:off x="6377366" y="1295459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 rot="-1685758">
              <a:off x="7465216" y="4052484"/>
              <a:ext cx="59549" cy="60168"/>
            </a:xfrm>
            <a:custGeom>
              <a:avLst/>
              <a:gdLst/>
              <a:ahLst/>
              <a:cxnLst/>
              <a:rect l="l" t="t" r="r" b="b"/>
              <a:pathLst>
                <a:path w="1729" h="1747" fill="none" extrusionOk="0">
                  <a:moveTo>
                    <a:pt x="1729" y="749"/>
                  </a:moveTo>
                  <a:cubicBezTo>
                    <a:pt x="1729" y="1408"/>
                    <a:pt x="927" y="1746"/>
                    <a:pt x="464" y="1265"/>
                  </a:cubicBezTo>
                  <a:cubicBezTo>
                    <a:pt x="1" y="802"/>
                    <a:pt x="322" y="1"/>
                    <a:pt x="998" y="1"/>
                  </a:cubicBezTo>
                  <a:cubicBezTo>
                    <a:pt x="1408" y="1"/>
                    <a:pt x="1729" y="339"/>
                    <a:pt x="1729" y="7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6575627" y="3816888"/>
              <a:ext cx="335779" cy="396117"/>
            </a:xfrm>
            <a:custGeom>
              <a:avLst/>
              <a:gdLst/>
              <a:ahLst/>
              <a:cxnLst/>
              <a:rect l="l" t="t" r="r" b="b"/>
              <a:pathLst>
                <a:path w="6040" h="7126" extrusionOk="0">
                  <a:moveTo>
                    <a:pt x="5844" y="2726"/>
                  </a:moveTo>
                  <a:lnTo>
                    <a:pt x="3225" y="107"/>
                  </a:lnTo>
                  <a:cubicBezTo>
                    <a:pt x="3118" y="0"/>
                    <a:pt x="2922" y="0"/>
                    <a:pt x="2815" y="107"/>
                  </a:cubicBezTo>
                  <a:lnTo>
                    <a:pt x="197" y="2726"/>
                  </a:lnTo>
                  <a:cubicBezTo>
                    <a:pt x="1" y="2922"/>
                    <a:pt x="143" y="3260"/>
                    <a:pt x="410" y="3242"/>
                  </a:cubicBezTo>
                  <a:lnTo>
                    <a:pt x="749" y="3242"/>
                  </a:lnTo>
                  <a:cubicBezTo>
                    <a:pt x="909" y="3242"/>
                    <a:pt x="1052" y="3367"/>
                    <a:pt x="1052" y="3545"/>
                  </a:cubicBezTo>
                  <a:lnTo>
                    <a:pt x="1052" y="6823"/>
                  </a:lnTo>
                  <a:cubicBezTo>
                    <a:pt x="1052" y="6983"/>
                    <a:pt x="1177" y="7126"/>
                    <a:pt x="1337" y="7126"/>
                  </a:cubicBezTo>
                  <a:lnTo>
                    <a:pt x="4722" y="7126"/>
                  </a:lnTo>
                  <a:cubicBezTo>
                    <a:pt x="4864" y="7108"/>
                    <a:pt x="4989" y="6983"/>
                    <a:pt x="4989" y="6823"/>
                  </a:cubicBezTo>
                  <a:lnTo>
                    <a:pt x="4989" y="3545"/>
                  </a:lnTo>
                  <a:cubicBezTo>
                    <a:pt x="4989" y="3367"/>
                    <a:pt x="5131" y="3242"/>
                    <a:pt x="5292" y="3242"/>
                  </a:cubicBezTo>
                  <a:lnTo>
                    <a:pt x="5630" y="3242"/>
                  </a:lnTo>
                  <a:cubicBezTo>
                    <a:pt x="5897" y="3242"/>
                    <a:pt x="6040" y="2922"/>
                    <a:pt x="5844" y="27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5138089" y="1527749"/>
              <a:ext cx="107827" cy="108460"/>
            </a:xfrm>
            <a:custGeom>
              <a:avLst/>
              <a:gdLst/>
              <a:ahLst/>
              <a:cxnLst/>
              <a:rect l="l" t="t" r="r" b="b"/>
              <a:pathLst>
                <a:path w="3065" h="3083" fill="none" extrusionOk="0">
                  <a:moveTo>
                    <a:pt x="3065" y="1551"/>
                  </a:moveTo>
                  <a:cubicBezTo>
                    <a:pt x="3065" y="2388"/>
                    <a:pt x="2388" y="3083"/>
                    <a:pt x="1533" y="3083"/>
                  </a:cubicBezTo>
                  <a:cubicBezTo>
                    <a:pt x="678" y="3083"/>
                    <a:pt x="1" y="2388"/>
                    <a:pt x="1" y="1551"/>
                  </a:cubicBezTo>
                  <a:cubicBezTo>
                    <a:pt x="1" y="696"/>
                    <a:pt x="678" y="1"/>
                    <a:pt x="1533" y="1"/>
                  </a:cubicBezTo>
                  <a:cubicBezTo>
                    <a:pt x="2388" y="1"/>
                    <a:pt x="3065" y="696"/>
                    <a:pt x="3065" y="15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" name="Google Shape;305;p34"/>
            <p:cNvGrpSpPr/>
            <p:nvPr/>
          </p:nvGrpSpPr>
          <p:grpSpPr>
            <a:xfrm>
              <a:off x="6882732" y="2040297"/>
              <a:ext cx="1861102" cy="1904111"/>
              <a:chOff x="6882732" y="2040297"/>
              <a:chExt cx="1861102" cy="1904111"/>
            </a:xfrm>
          </p:grpSpPr>
          <p:grpSp>
            <p:nvGrpSpPr>
              <p:cNvPr id="306" name="Google Shape;306;p34"/>
              <p:cNvGrpSpPr/>
              <p:nvPr/>
            </p:nvGrpSpPr>
            <p:grpSpPr>
              <a:xfrm rot="1800000">
                <a:off x="7153488" y="2273972"/>
                <a:ext cx="1319590" cy="1436760"/>
                <a:chOff x="2956444" y="-416775"/>
                <a:chExt cx="1627918" cy="1772276"/>
              </a:xfrm>
            </p:grpSpPr>
            <p:sp>
              <p:nvSpPr>
                <p:cNvPr id="307" name="Google Shape;307;p34"/>
                <p:cNvSpPr/>
                <p:nvPr/>
              </p:nvSpPr>
              <p:spPr>
                <a:xfrm rot="-1685758">
                  <a:off x="3256913" y="-103587"/>
                  <a:ext cx="989043" cy="98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17" h="28717" extrusionOk="0">
                      <a:moveTo>
                        <a:pt x="27541" y="12221"/>
                      </a:moveTo>
                      <a:cubicBezTo>
                        <a:pt x="28717" y="19507"/>
                        <a:pt x="23765" y="26365"/>
                        <a:pt x="16479" y="27541"/>
                      </a:cubicBezTo>
                      <a:cubicBezTo>
                        <a:pt x="9210" y="28717"/>
                        <a:pt x="2352" y="23765"/>
                        <a:pt x="1176" y="16478"/>
                      </a:cubicBezTo>
                      <a:cubicBezTo>
                        <a:pt x="0" y="9192"/>
                        <a:pt x="4953" y="2334"/>
                        <a:pt x="12239" y="1158"/>
                      </a:cubicBezTo>
                      <a:cubicBezTo>
                        <a:pt x="19525" y="0"/>
                        <a:pt x="26383" y="4953"/>
                        <a:pt x="27541" y="12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4"/>
                <p:cNvSpPr/>
                <p:nvPr/>
              </p:nvSpPr>
              <p:spPr>
                <a:xfrm rot="-1685758">
                  <a:off x="4089280" y="737191"/>
                  <a:ext cx="118443" cy="20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9" h="5951" extrusionOk="0">
                      <a:moveTo>
                        <a:pt x="1" y="499"/>
                      </a:moveTo>
                      <a:lnTo>
                        <a:pt x="2227" y="0"/>
                      </a:lnTo>
                      <a:lnTo>
                        <a:pt x="3439" y="5451"/>
                      </a:lnTo>
                      <a:lnTo>
                        <a:pt x="1230" y="595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4"/>
                <p:cNvSpPr/>
                <p:nvPr/>
              </p:nvSpPr>
              <p:spPr>
                <a:xfrm rot="-1685758">
                  <a:off x="4188388" y="804968"/>
                  <a:ext cx="292714" cy="51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9" h="14859" extrusionOk="0">
                      <a:moveTo>
                        <a:pt x="1" y="1266"/>
                      </a:moveTo>
                      <a:lnTo>
                        <a:pt x="5648" y="1"/>
                      </a:lnTo>
                      <a:lnTo>
                        <a:pt x="8213" y="11456"/>
                      </a:lnTo>
                      <a:cubicBezTo>
                        <a:pt x="8498" y="12774"/>
                        <a:pt x="7679" y="14057"/>
                        <a:pt x="6378" y="14359"/>
                      </a:cubicBezTo>
                      <a:lnTo>
                        <a:pt x="5452" y="14555"/>
                      </a:lnTo>
                      <a:cubicBezTo>
                        <a:pt x="4151" y="14858"/>
                        <a:pt x="2851" y="14021"/>
                        <a:pt x="2566" y="12720"/>
                      </a:cubicBezTo>
                      <a:lnTo>
                        <a:pt x="1" y="126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34"/>
                <p:cNvSpPr/>
                <p:nvPr/>
              </p:nvSpPr>
              <p:spPr>
                <a:xfrm rot="-1685758">
                  <a:off x="3167104" y="-212431"/>
                  <a:ext cx="1164555" cy="118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3" h="34436" extrusionOk="0">
                      <a:moveTo>
                        <a:pt x="13344" y="1924"/>
                      </a:moveTo>
                      <a:cubicBezTo>
                        <a:pt x="7038" y="3349"/>
                        <a:pt x="2210" y="8408"/>
                        <a:pt x="1105" y="14768"/>
                      </a:cubicBezTo>
                      <a:cubicBezTo>
                        <a:pt x="1" y="21128"/>
                        <a:pt x="2833" y="27523"/>
                        <a:pt x="8285" y="30979"/>
                      </a:cubicBezTo>
                      <a:cubicBezTo>
                        <a:pt x="13754" y="34435"/>
                        <a:pt x="20737" y="34275"/>
                        <a:pt x="26028" y="30552"/>
                      </a:cubicBezTo>
                      <a:cubicBezTo>
                        <a:pt x="31301" y="26828"/>
                        <a:pt x="33813" y="20308"/>
                        <a:pt x="32405" y="14002"/>
                      </a:cubicBezTo>
                      <a:cubicBezTo>
                        <a:pt x="30481" y="5416"/>
                        <a:pt x="21948" y="0"/>
                        <a:pt x="13344" y="1924"/>
                      </a:cubicBezTo>
                      <a:close/>
                      <a:moveTo>
                        <a:pt x="19757" y="30534"/>
                      </a:moveTo>
                      <a:cubicBezTo>
                        <a:pt x="14484" y="31710"/>
                        <a:pt x="9015" y="29607"/>
                        <a:pt x="5897" y="25190"/>
                      </a:cubicBezTo>
                      <a:cubicBezTo>
                        <a:pt x="2798" y="20772"/>
                        <a:pt x="2655" y="14911"/>
                        <a:pt x="5541" y="10350"/>
                      </a:cubicBezTo>
                      <a:cubicBezTo>
                        <a:pt x="8445" y="5790"/>
                        <a:pt x="13789" y="3403"/>
                        <a:pt x="19116" y="4329"/>
                      </a:cubicBezTo>
                      <a:cubicBezTo>
                        <a:pt x="24442" y="5255"/>
                        <a:pt x="28682" y="9299"/>
                        <a:pt x="29876" y="14572"/>
                      </a:cubicBezTo>
                      <a:cubicBezTo>
                        <a:pt x="31479" y="21769"/>
                        <a:pt x="26954" y="28913"/>
                        <a:pt x="19757" y="3053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34"/>
                <p:cNvSpPr/>
                <p:nvPr/>
              </p:nvSpPr>
              <p:spPr>
                <a:xfrm rot="-1685758">
                  <a:off x="3633731" y="686682"/>
                  <a:ext cx="59549" cy="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6" fill="none" extrusionOk="0">
                      <a:moveTo>
                        <a:pt x="1729" y="748"/>
                      </a:moveTo>
                      <a:cubicBezTo>
                        <a:pt x="1729" y="1408"/>
                        <a:pt x="945" y="1746"/>
                        <a:pt x="464" y="1283"/>
                      </a:cubicBezTo>
                      <a:cubicBezTo>
                        <a:pt x="1" y="820"/>
                        <a:pt x="321" y="18"/>
                        <a:pt x="980" y="18"/>
                      </a:cubicBezTo>
                      <a:cubicBezTo>
                        <a:pt x="1390" y="0"/>
                        <a:pt x="1729" y="339"/>
                        <a:pt x="1729" y="748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34"/>
                <p:cNvSpPr/>
                <p:nvPr/>
              </p:nvSpPr>
              <p:spPr>
                <a:xfrm rot="-1685758">
                  <a:off x="3920185" y="240959"/>
                  <a:ext cx="59549" cy="60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47" fill="none" extrusionOk="0">
                      <a:moveTo>
                        <a:pt x="1729" y="749"/>
                      </a:moveTo>
                      <a:cubicBezTo>
                        <a:pt x="1729" y="1408"/>
                        <a:pt x="927" y="1746"/>
                        <a:pt x="464" y="1283"/>
                      </a:cubicBezTo>
                      <a:cubicBezTo>
                        <a:pt x="1" y="802"/>
                        <a:pt x="321" y="0"/>
                        <a:pt x="998" y="0"/>
                      </a:cubicBezTo>
                      <a:cubicBezTo>
                        <a:pt x="1408" y="0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34"/>
                <p:cNvSpPr/>
                <p:nvPr/>
              </p:nvSpPr>
              <p:spPr>
                <a:xfrm rot="-1685758">
                  <a:off x="3804917" y="483952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49"/>
                      </a:moveTo>
                      <a:cubicBezTo>
                        <a:pt x="1729" y="1408"/>
                        <a:pt x="927" y="1729"/>
                        <a:pt x="464" y="1266"/>
                      </a:cubicBezTo>
                      <a:cubicBezTo>
                        <a:pt x="1" y="803"/>
                        <a:pt x="322" y="1"/>
                        <a:pt x="999" y="1"/>
                      </a:cubicBezTo>
                      <a:cubicBezTo>
                        <a:pt x="1390" y="1"/>
                        <a:pt x="1729" y="339"/>
                        <a:pt x="1729" y="74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34"/>
                <p:cNvSpPr/>
                <p:nvPr/>
              </p:nvSpPr>
              <p:spPr>
                <a:xfrm rot="-1685758">
                  <a:off x="3656982" y="206840"/>
                  <a:ext cx="59549" cy="59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729" fill="none" extrusionOk="0">
                      <a:moveTo>
                        <a:pt x="1729" y="731"/>
                      </a:moveTo>
                      <a:cubicBezTo>
                        <a:pt x="1729" y="1390"/>
                        <a:pt x="927" y="1729"/>
                        <a:pt x="464" y="1266"/>
                      </a:cubicBezTo>
                      <a:cubicBezTo>
                        <a:pt x="1" y="785"/>
                        <a:pt x="322" y="1"/>
                        <a:pt x="999" y="1"/>
                      </a:cubicBezTo>
                      <a:cubicBezTo>
                        <a:pt x="1390" y="1"/>
                        <a:pt x="1729" y="322"/>
                        <a:pt x="1729" y="73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4"/>
                <p:cNvSpPr/>
                <p:nvPr/>
              </p:nvSpPr>
              <p:spPr>
                <a:xfrm rot="-1685758">
                  <a:off x="3625057" y="514757"/>
                  <a:ext cx="17221" cy="173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" h="5042" fill="none" extrusionOk="0">
                      <a:moveTo>
                        <a:pt x="1" y="5042"/>
                      </a:moveTo>
                      <a:lnTo>
                        <a:pt x="500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4"/>
                <p:cNvSpPr/>
                <p:nvPr/>
              </p:nvSpPr>
              <p:spPr>
                <a:xfrm rot="-1685758">
                  <a:off x="3641679" y="449510"/>
                  <a:ext cx="154675" cy="97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1" h="2833" fill="none" extrusionOk="0">
                      <a:moveTo>
                        <a:pt x="1" y="0"/>
                      </a:moveTo>
                      <a:lnTo>
                        <a:pt x="4490" y="283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4"/>
                <p:cNvSpPr/>
                <p:nvPr/>
              </p:nvSpPr>
              <p:spPr>
                <a:xfrm rot="-1685758">
                  <a:off x="3762760" y="237601"/>
                  <a:ext cx="34" cy="26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7643" fill="none" extrusionOk="0">
                      <a:moveTo>
                        <a:pt x="1" y="7643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4"/>
                <p:cNvSpPr/>
                <p:nvPr/>
              </p:nvSpPr>
              <p:spPr>
                <a:xfrm rot="-1685758">
                  <a:off x="3732400" y="186253"/>
                  <a:ext cx="173652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2" h="3564" fill="none" extrusionOk="0">
                      <a:moveTo>
                        <a:pt x="0" y="1"/>
                      </a:moveTo>
                      <a:lnTo>
                        <a:pt x="5042" y="356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4"/>
                <p:cNvSpPr/>
                <p:nvPr/>
              </p:nvSpPr>
              <p:spPr>
                <a:xfrm rot="-1685758">
                  <a:off x="3885238" y="25901"/>
                  <a:ext cx="654" cy="230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6700" fill="none" extrusionOk="0">
                      <a:moveTo>
                        <a:pt x="0" y="6699"/>
                      </a:moveTo>
                      <a:lnTo>
                        <a:pt x="18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4"/>
                <p:cNvSpPr/>
                <p:nvPr/>
              </p:nvSpPr>
              <p:spPr>
                <a:xfrm rot="-1685758">
                  <a:off x="3819341" y="33672"/>
                  <a:ext cx="34992" cy="30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874" fill="none" extrusionOk="0">
                      <a:moveTo>
                        <a:pt x="1016" y="838"/>
                      </a:moveTo>
                      <a:lnTo>
                        <a:pt x="481" y="0"/>
                      </a:lnTo>
                      <a:lnTo>
                        <a:pt x="0" y="87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7814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" name="Google Shape;321;p34"/>
              <p:cNvSpPr/>
              <p:nvPr/>
            </p:nvSpPr>
            <p:spPr>
              <a:xfrm rot="113924">
                <a:off x="7656437" y="2922773"/>
                <a:ext cx="48270" cy="48274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1729" fill="none" extrusionOk="0">
                    <a:moveTo>
                      <a:pt x="1729" y="731"/>
                    </a:moveTo>
                    <a:cubicBezTo>
                      <a:pt x="1729" y="1390"/>
                      <a:pt x="927" y="1729"/>
                      <a:pt x="464" y="1266"/>
                    </a:cubicBezTo>
                    <a:cubicBezTo>
                      <a:pt x="1" y="785"/>
                      <a:pt x="322" y="1"/>
                      <a:pt x="999" y="1"/>
                    </a:cubicBezTo>
                    <a:cubicBezTo>
                      <a:pt x="1390" y="1"/>
                      <a:pt x="1729" y="322"/>
                      <a:pt x="1729" y="7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781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645;p40">
            <a:extLst>
              <a:ext uri="{FF2B5EF4-FFF2-40B4-BE49-F238E27FC236}">
                <a16:creationId xmlns:a16="http://schemas.microsoft.com/office/drawing/2014/main" id="{1692C0BD-F917-033B-0F41-7A26FF545844}"/>
              </a:ext>
            </a:extLst>
          </p:cNvPr>
          <p:cNvSpPr/>
          <p:nvPr/>
        </p:nvSpPr>
        <p:spPr>
          <a:xfrm>
            <a:off x="7738913" y="3722406"/>
            <a:ext cx="1367281" cy="1367105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48;p40">
            <a:extLst>
              <a:ext uri="{FF2B5EF4-FFF2-40B4-BE49-F238E27FC236}">
                <a16:creationId xmlns:a16="http://schemas.microsoft.com/office/drawing/2014/main" id="{B6011A3C-4359-0D85-001D-E61B1B95922A}"/>
              </a:ext>
            </a:extLst>
          </p:cNvPr>
          <p:cNvSpPr txBox="1">
            <a:spLocks/>
          </p:cNvSpPr>
          <p:nvPr/>
        </p:nvSpPr>
        <p:spPr>
          <a:xfrm>
            <a:off x="7738855" y="4026019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0000"/>
            </a:pPr>
            <a:r>
              <a:rPr lang="en" sz="7500" dirty="0">
                <a:solidFill>
                  <a:schemeClr val="lt1"/>
                </a:solidFill>
                <a:latin typeface="Bebas Neue"/>
              </a:rPr>
              <a:t>02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508B4679-1E63-F771-C6FC-FCBFD9713A4A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8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B0AD9E7F-EC30-9CC4-5A9B-A204722B424C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9" name="Google Shape;1068;p46">
              <a:extLst>
                <a:ext uri="{FF2B5EF4-FFF2-40B4-BE49-F238E27FC236}">
                  <a16:creationId xmlns:a16="http://schemas.microsoft.com/office/drawing/2014/main" id="{326676A3-21B5-6450-8AE3-DD9951AC02EF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6" name="Google Shape;1069;p46">
                <a:extLst>
                  <a:ext uri="{FF2B5EF4-FFF2-40B4-BE49-F238E27FC236}">
                    <a16:creationId xmlns:a16="http://schemas.microsoft.com/office/drawing/2014/main" id="{E6F59D4E-5239-9B58-F48A-915E52A8688F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70;p46">
                <a:extLst>
                  <a:ext uri="{FF2B5EF4-FFF2-40B4-BE49-F238E27FC236}">
                    <a16:creationId xmlns:a16="http://schemas.microsoft.com/office/drawing/2014/main" id="{631D7E97-2B69-D075-4EF8-94ECA3148BA3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1;p46">
                <a:extLst>
                  <a:ext uri="{FF2B5EF4-FFF2-40B4-BE49-F238E27FC236}">
                    <a16:creationId xmlns:a16="http://schemas.microsoft.com/office/drawing/2014/main" id="{A3EBB2C1-DC85-5B1F-47C9-59EBCF59BC8F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72;p46">
                <a:extLst>
                  <a:ext uri="{FF2B5EF4-FFF2-40B4-BE49-F238E27FC236}">
                    <a16:creationId xmlns:a16="http://schemas.microsoft.com/office/drawing/2014/main" id="{A806AAB8-2FEC-7E8E-7634-2C61695C1247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73;p46">
                <a:extLst>
                  <a:ext uri="{FF2B5EF4-FFF2-40B4-BE49-F238E27FC236}">
                    <a16:creationId xmlns:a16="http://schemas.microsoft.com/office/drawing/2014/main" id="{FF4BEA74-A1C5-5E02-7DDB-D48E147E61C6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74;p46">
                <a:extLst>
                  <a:ext uri="{FF2B5EF4-FFF2-40B4-BE49-F238E27FC236}">
                    <a16:creationId xmlns:a16="http://schemas.microsoft.com/office/drawing/2014/main" id="{03AD3700-CEC6-584D-C581-1FC25A20F4CF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75;p46">
                <a:extLst>
                  <a:ext uri="{FF2B5EF4-FFF2-40B4-BE49-F238E27FC236}">
                    <a16:creationId xmlns:a16="http://schemas.microsoft.com/office/drawing/2014/main" id="{06187B8D-9734-94E5-6E0B-FB6B50A8F707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76;p46">
                <a:extLst>
                  <a:ext uri="{FF2B5EF4-FFF2-40B4-BE49-F238E27FC236}">
                    <a16:creationId xmlns:a16="http://schemas.microsoft.com/office/drawing/2014/main" id="{5B5EA328-7DA1-8AEB-F2AC-4A00195CE153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77;p46">
                <a:extLst>
                  <a:ext uri="{FF2B5EF4-FFF2-40B4-BE49-F238E27FC236}">
                    <a16:creationId xmlns:a16="http://schemas.microsoft.com/office/drawing/2014/main" id="{283F9050-463D-B505-4BFF-8A051F0ED7BA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FB36456D-839C-FC5B-C165-9E2FA748F286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E25AB737-3DD6-C714-684E-7746F0609FEF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12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C61BDAF8-00F7-5CA2-BFC8-B05043BEC713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3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3065D466-E715-0F91-4DBF-A9A867A000E5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4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04097D87-CF27-C32F-9CB8-0AEF60B2EEDB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5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0A55195D-3BE9-12C6-9A7E-D39C83307B41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3" name="Google Shape;1062;p46">
            <a:extLst>
              <a:ext uri="{FF2B5EF4-FFF2-40B4-BE49-F238E27FC236}">
                <a16:creationId xmlns:a16="http://schemas.microsoft.com/office/drawing/2014/main" id="{C9A8450C-84A2-2F45-A0FD-911A39D634F4}"/>
              </a:ext>
            </a:extLst>
          </p:cNvPr>
          <p:cNvSpPr txBox="1"/>
          <p:nvPr/>
        </p:nvSpPr>
        <p:spPr>
          <a:xfrm>
            <a:off x="7148058" y="157426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Estadística descriptiva</a:t>
            </a:r>
            <a:endParaRPr dirty="0"/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4763627" y="1911880"/>
            <a:ext cx="3673077" cy="1530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MX" dirty="0"/>
              <a:t>Comenzamos obteniendo el valor de estadísticas descriptivas como el promedio, la mediana, el valor mínimo, máximo y el rango de las columnas cantidad, precio unitario y ventas totales  </a:t>
            </a:r>
            <a:endParaRPr dirty="0"/>
          </a:p>
        </p:txBody>
      </p:sp>
      <p:grpSp>
        <p:nvGrpSpPr>
          <p:cNvPr id="356" name="Google Shape;356;p36"/>
          <p:cNvGrpSpPr/>
          <p:nvPr/>
        </p:nvGrpSpPr>
        <p:grpSpPr>
          <a:xfrm rot="5400000">
            <a:off x="1205914" y="3916772"/>
            <a:ext cx="612965" cy="612965"/>
            <a:chOff x="5208200" y="980975"/>
            <a:chExt cx="440475" cy="440475"/>
          </a:xfrm>
        </p:grpSpPr>
        <p:sp>
          <p:nvSpPr>
            <p:cNvPr id="357" name="Google Shape;357;p36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6"/>
          <p:cNvGrpSpPr/>
          <p:nvPr/>
        </p:nvGrpSpPr>
        <p:grpSpPr>
          <a:xfrm>
            <a:off x="6792628" y="4191841"/>
            <a:ext cx="695830" cy="243805"/>
            <a:chOff x="2271950" y="2722775"/>
            <a:chExt cx="575875" cy="201775"/>
          </a:xfrm>
        </p:grpSpPr>
        <p:sp>
          <p:nvSpPr>
            <p:cNvPr id="360" name="Google Shape;360;p3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6"/>
          <p:cNvSpPr/>
          <p:nvPr/>
        </p:nvSpPr>
        <p:spPr>
          <a:xfrm rot="7201932">
            <a:off x="8496977" y="433836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 rot="7198898">
            <a:off x="8267925" y="49056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 rot="7201932">
            <a:off x="8570249" y="322847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/>
          <p:nvPr/>
        </p:nvSpPr>
        <p:spPr>
          <a:xfrm>
            <a:off x="184067" y="3211051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3848926" y="37449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5887138" y="41159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-1685758">
            <a:off x="5627203" y="3918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9E9044D4-BCBC-5585-BF74-9172538CEA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813698"/>
              </p:ext>
            </p:extLst>
          </p:nvPr>
        </p:nvGraphicFramePr>
        <p:xfrm>
          <a:off x="882800" y="1899718"/>
          <a:ext cx="367982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680566" imgH="1470668" progId="Excel.Sheet.12">
                  <p:embed/>
                </p:oleObj>
              </mc:Choice>
              <mc:Fallback>
                <p:oleObj name="Worksheet" r:id="rId3" imgW="3680566" imgH="147066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2800" y="1899718"/>
                        <a:ext cx="3679825" cy="147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53F41DFE-0B09-A0F9-A7DD-AE4B610CE612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5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C6BC7C56-82B0-2672-CC4E-DA22D1FE6C8F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6" name="Google Shape;1068;p46">
              <a:extLst>
                <a:ext uri="{FF2B5EF4-FFF2-40B4-BE49-F238E27FC236}">
                  <a16:creationId xmlns:a16="http://schemas.microsoft.com/office/drawing/2014/main" id="{B56B8EA6-2B46-9B74-59A8-74EBEBA9B948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3" name="Google Shape;1069;p46">
                <a:extLst>
                  <a:ext uri="{FF2B5EF4-FFF2-40B4-BE49-F238E27FC236}">
                    <a16:creationId xmlns:a16="http://schemas.microsoft.com/office/drawing/2014/main" id="{3754BCDE-C55C-AC8A-0029-94D0FB4B6F70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70;p46">
                <a:extLst>
                  <a:ext uri="{FF2B5EF4-FFF2-40B4-BE49-F238E27FC236}">
                    <a16:creationId xmlns:a16="http://schemas.microsoft.com/office/drawing/2014/main" id="{5D6CCA4A-363B-40D5-71F6-E38419F5BA5F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71;p46">
                <a:extLst>
                  <a:ext uri="{FF2B5EF4-FFF2-40B4-BE49-F238E27FC236}">
                    <a16:creationId xmlns:a16="http://schemas.microsoft.com/office/drawing/2014/main" id="{8E00F967-7F49-56B7-B42B-85318304E7E5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2;p46">
                <a:extLst>
                  <a:ext uri="{FF2B5EF4-FFF2-40B4-BE49-F238E27FC236}">
                    <a16:creationId xmlns:a16="http://schemas.microsoft.com/office/drawing/2014/main" id="{257520F1-9440-42C8-D017-9E25D52AEB86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73;p46">
                <a:extLst>
                  <a:ext uri="{FF2B5EF4-FFF2-40B4-BE49-F238E27FC236}">
                    <a16:creationId xmlns:a16="http://schemas.microsoft.com/office/drawing/2014/main" id="{5B75736B-A9A9-E254-62F6-423D42291BA5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4;p46">
                <a:extLst>
                  <a:ext uri="{FF2B5EF4-FFF2-40B4-BE49-F238E27FC236}">
                    <a16:creationId xmlns:a16="http://schemas.microsoft.com/office/drawing/2014/main" id="{1E075EE2-04BB-3656-DC4C-D3ED350BB097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75;p46">
                <a:extLst>
                  <a:ext uri="{FF2B5EF4-FFF2-40B4-BE49-F238E27FC236}">
                    <a16:creationId xmlns:a16="http://schemas.microsoft.com/office/drawing/2014/main" id="{9B418AF3-C430-4B4A-B753-EA88E0675EE0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76;p46">
                <a:extLst>
                  <a:ext uri="{FF2B5EF4-FFF2-40B4-BE49-F238E27FC236}">
                    <a16:creationId xmlns:a16="http://schemas.microsoft.com/office/drawing/2014/main" id="{6130BFEC-4A63-3CF2-BE8C-4AB730B1F22F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77;p46">
                <a:extLst>
                  <a:ext uri="{FF2B5EF4-FFF2-40B4-BE49-F238E27FC236}">
                    <a16:creationId xmlns:a16="http://schemas.microsoft.com/office/drawing/2014/main" id="{6D2A9F33-AEED-8A54-AC8F-AC6985877947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078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3946EB9D-2F65-D96B-3526-3BA3650FC8FA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B7BA738F-5124-1359-3AC4-C9E62AA370E1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6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9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D5E6806E-B587-E665-CF05-97F09E2C0DB8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0DF4356A-06B0-14F2-F67A-D22E8280814F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1066;p46">
              <a:hlinkClick r:id="rId9" action="ppaction://hlinksldjump"/>
              <a:extLst>
                <a:ext uri="{FF2B5EF4-FFF2-40B4-BE49-F238E27FC236}">
                  <a16:creationId xmlns:a16="http://schemas.microsoft.com/office/drawing/2014/main" id="{BA4DEB7C-4283-CE58-7E90-621836BD3CA4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" name="Google Shape;1066;p46">
              <a:hlinkClick r:id="rId10" action="ppaction://hlinksldjump"/>
              <a:extLst>
                <a:ext uri="{FF2B5EF4-FFF2-40B4-BE49-F238E27FC236}">
                  <a16:creationId xmlns:a16="http://schemas.microsoft.com/office/drawing/2014/main" id="{D3BC2440-9362-8FBB-B74F-B39D975351D4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Google Shape;1062;p46">
            <a:extLst>
              <a:ext uri="{FF2B5EF4-FFF2-40B4-BE49-F238E27FC236}">
                <a16:creationId xmlns:a16="http://schemas.microsoft.com/office/drawing/2014/main" id="{B86CE0D0-6BCB-20E5-EA2F-37A865B1A728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del problema</a:t>
            </a:r>
            <a:endParaRPr dirty="0"/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698843" y="1231673"/>
            <a:ext cx="6218633" cy="60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MX" dirty="0"/>
              <a:t>Ahora sigue obtener la respuesta a preguntas que se nos plantea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356" name="Google Shape;356;p36"/>
          <p:cNvGrpSpPr/>
          <p:nvPr/>
        </p:nvGrpSpPr>
        <p:grpSpPr>
          <a:xfrm rot="5400000">
            <a:off x="7850351" y="3901519"/>
            <a:ext cx="612965" cy="612965"/>
            <a:chOff x="5208200" y="980975"/>
            <a:chExt cx="440475" cy="440475"/>
          </a:xfrm>
        </p:grpSpPr>
        <p:sp>
          <p:nvSpPr>
            <p:cNvPr id="357" name="Google Shape;357;p36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6"/>
          <p:cNvGrpSpPr/>
          <p:nvPr/>
        </p:nvGrpSpPr>
        <p:grpSpPr>
          <a:xfrm>
            <a:off x="6792628" y="4191841"/>
            <a:ext cx="695830" cy="243805"/>
            <a:chOff x="2271950" y="2722775"/>
            <a:chExt cx="575875" cy="201775"/>
          </a:xfrm>
        </p:grpSpPr>
        <p:sp>
          <p:nvSpPr>
            <p:cNvPr id="360" name="Google Shape;360;p3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6"/>
          <p:cNvSpPr/>
          <p:nvPr/>
        </p:nvSpPr>
        <p:spPr>
          <a:xfrm rot="7201932">
            <a:off x="8496977" y="433836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 rot="7198898">
            <a:off x="8267925" y="490566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 rot="7201932">
            <a:off x="8704787" y="3559907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/>
          <p:nvPr/>
        </p:nvSpPr>
        <p:spPr>
          <a:xfrm>
            <a:off x="184067" y="3211051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3848926" y="37449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5887138" y="41159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-1685758">
            <a:off x="5627203" y="3918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959732-179F-F345-B168-F1163E0DFA4B}"/>
              </a:ext>
            </a:extLst>
          </p:cNvPr>
          <p:cNvSpPr txBox="1"/>
          <p:nvPr/>
        </p:nvSpPr>
        <p:spPr>
          <a:xfrm>
            <a:off x="776140" y="2306613"/>
            <a:ext cx="4266977" cy="86177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a. ¿Tienda que genera más ventas $ y Q?</a:t>
            </a:r>
          </a:p>
          <a:p>
            <a:pPr marL="266700" indent="-179388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chemeClr val="accent6">
                    <a:lumMod val="95000"/>
                  </a:schemeClr>
                </a:solidFill>
              </a:rPr>
              <a:t>La tienda que genera más ventas en dinero es la de Marsella con $1,130, pero la que genera más ventas en cantidad es la de Lyon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F326813-7E8C-F08C-82B8-4753E3644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527282"/>
              </p:ext>
            </p:extLst>
          </p:nvPr>
        </p:nvGraphicFramePr>
        <p:xfrm>
          <a:off x="5442009" y="2309175"/>
          <a:ext cx="2871714" cy="89154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09028">
                  <a:extLst>
                    <a:ext uri="{9D8B030D-6E8A-4147-A177-3AD203B41FA5}">
                      <a16:colId xmlns:a16="http://schemas.microsoft.com/office/drawing/2014/main" val="1132342944"/>
                    </a:ext>
                  </a:extLst>
                </a:gridCol>
                <a:gridCol w="790686">
                  <a:extLst>
                    <a:ext uri="{9D8B030D-6E8A-4147-A177-3AD203B41FA5}">
                      <a16:colId xmlns:a16="http://schemas.microsoft.com/office/drawing/2014/main" val="3246770538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0372753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Etiquetas de fila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Suma de Precio </a:t>
                      </a:r>
                      <a:r>
                        <a:rPr lang="es-MX" sz="11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Unit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Suma de Cantidad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87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Lyon</a:t>
                      </a:r>
                      <a:endParaRPr lang="es-MX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$1,037.35</a:t>
                      </a:r>
                      <a:endParaRPr lang="es-MX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7810</a:t>
                      </a:r>
                      <a:endParaRPr lang="es-MX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8971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Marsella</a:t>
                      </a:r>
                      <a:endParaRPr lang="es-MX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$1,130.00</a:t>
                      </a:r>
                      <a:endParaRPr lang="es-MX" sz="11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u="none" strike="noStrike">
                          <a:solidFill>
                            <a:schemeClr val="tx1"/>
                          </a:solidFill>
                          <a:effectLst/>
                        </a:rPr>
                        <a:t>6560</a:t>
                      </a:r>
                      <a:endParaRPr lang="es-MX" sz="11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661018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general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$2,167.35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14370</a:t>
                      </a:r>
                      <a:endParaRPr lang="es-MX" sz="11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222742"/>
                  </a:ext>
                </a:extLst>
              </a:tr>
            </a:tbl>
          </a:graphicData>
        </a:graphic>
      </p:graphicFrame>
      <p:grpSp>
        <p:nvGrpSpPr>
          <p:cNvPr id="23" name="Grupo 22">
            <a:extLst>
              <a:ext uri="{FF2B5EF4-FFF2-40B4-BE49-F238E27FC236}">
                <a16:creationId xmlns:a16="http://schemas.microsoft.com/office/drawing/2014/main" id="{885A60BB-01BB-C66A-8EC8-FB6E0C37DE5C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24" name="Google Shape;1066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55409E21-B53B-DCDF-1AB1-0E3939FA3C4D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25" name="Google Shape;1068;p46">
              <a:extLst>
                <a:ext uri="{FF2B5EF4-FFF2-40B4-BE49-F238E27FC236}">
                  <a16:creationId xmlns:a16="http://schemas.microsoft.com/office/drawing/2014/main" id="{174E1AF4-FB01-C1F3-366D-49E1C6744E27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32" name="Google Shape;1069;p46">
                <a:extLst>
                  <a:ext uri="{FF2B5EF4-FFF2-40B4-BE49-F238E27FC236}">
                    <a16:creationId xmlns:a16="http://schemas.microsoft.com/office/drawing/2014/main" id="{02E056A8-056A-6D2A-CE12-9287DDED6775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70;p46">
                <a:extLst>
                  <a:ext uri="{FF2B5EF4-FFF2-40B4-BE49-F238E27FC236}">
                    <a16:creationId xmlns:a16="http://schemas.microsoft.com/office/drawing/2014/main" id="{57449964-1868-6751-040F-D0418396F535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71;p46">
                <a:extLst>
                  <a:ext uri="{FF2B5EF4-FFF2-40B4-BE49-F238E27FC236}">
                    <a16:creationId xmlns:a16="http://schemas.microsoft.com/office/drawing/2014/main" id="{0EE51E2F-BB74-C8AB-05D1-F80C2CF31341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72;p46">
                <a:extLst>
                  <a:ext uri="{FF2B5EF4-FFF2-40B4-BE49-F238E27FC236}">
                    <a16:creationId xmlns:a16="http://schemas.microsoft.com/office/drawing/2014/main" id="{2C03EFC6-7A27-7984-7053-F838EBF0C267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73;p46">
                <a:extLst>
                  <a:ext uri="{FF2B5EF4-FFF2-40B4-BE49-F238E27FC236}">
                    <a16:creationId xmlns:a16="http://schemas.microsoft.com/office/drawing/2014/main" id="{82DBFE3C-420A-F662-1B0A-971B8FEE652E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74;p46">
                <a:extLst>
                  <a:ext uri="{FF2B5EF4-FFF2-40B4-BE49-F238E27FC236}">
                    <a16:creationId xmlns:a16="http://schemas.microsoft.com/office/drawing/2014/main" id="{77013EA4-1A00-9C04-7E09-6C92C5A5A040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75;p46">
                <a:extLst>
                  <a:ext uri="{FF2B5EF4-FFF2-40B4-BE49-F238E27FC236}">
                    <a16:creationId xmlns:a16="http://schemas.microsoft.com/office/drawing/2014/main" id="{B2FF50F8-3749-F720-8FB2-1BC5718C09CC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76;p46">
                <a:extLst>
                  <a:ext uri="{FF2B5EF4-FFF2-40B4-BE49-F238E27FC236}">
                    <a16:creationId xmlns:a16="http://schemas.microsoft.com/office/drawing/2014/main" id="{37488020-0679-8F5B-638A-D3A7AD210A31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77;p46">
                <a:extLst>
                  <a:ext uri="{FF2B5EF4-FFF2-40B4-BE49-F238E27FC236}">
                    <a16:creationId xmlns:a16="http://schemas.microsoft.com/office/drawing/2014/main" id="{4A6244B6-F1E4-7927-E9F0-6E741746143D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1078;p46">
              <a:hlinkClick r:id="rId3" action="ppaction://hlinksldjump"/>
              <a:extLst>
                <a:ext uri="{FF2B5EF4-FFF2-40B4-BE49-F238E27FC236}">
                  <a16:creationId xmlns:a16="http://schemas.microsoft.com/office/drawing/2014/main" id="{2F2C0A0E-75D0-0AA5-FF67-C3B3C1415B26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F14DCA71-6766-D8C9-D507-797988EF1D1D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4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28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32E1AAFF-E5D8-721D-30E9-EB7EE578D003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" name="Google Shape;1066;p46">
              <a:hlinkClick r:id="rId6" action="ppaction://hlinksldjump"/>
              <a:extLst>
                <a:ext uri="{FF2B5EF4-FFF2-40B4-BE49-F238E27FC236}">
                  <a16:creationId xmlns:a16="http://schemas.microsoft.com/office/drawing/2014/main" id="{EE670F67-04E5-7560-469D-53E0D36B7661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30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15116773-D807-221F-28A5-2EB4B41AA537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31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3B4F07E9-AE8A-6077-A8EE-3F96475A4754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Google Shape;1062;p46">
            <a:extLst>
              <a:ext uri="{FF2B5EF4-FFF2-40B4-BE49-F238E27FC236}">
                <a16:creationId xmlns:a16="http://schemas.microsoft.com/office/drawing/2014/main" id="{19BC90B0-49E3-1981-FE94-7DA90435FA60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73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del problema</a:t>
            </a:r>
            <a:endParaRPr dirty="0"/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698843" y="1231673"/>
            <a:ext cx="6218633" cy="60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MX" dirty="0"/>
              <a:t>Ahora sigue obtener la respuesta a preguntas que se nos plantea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356" name="Google Shape;356;p36"/>
          <p:cNvGrpSpPr/>
          <p:nvPr/>
        </p:nvGrpSpPr>
        <p:grpSpPr>
          <a:xfrm rot="5400000">
            <a:off x="7850351" y="3901519"/>
            <a:ext cx="612965" cy="612965"/>
            <a:chOff x="5208200" y="980975"/>
            <a:chExt cx="440475" cy="440475"/>
          </a:xfrm>
        </p:grpSpPr>
        <p:sp>
          <p:nvSpPr>
            <p:cNvPr id="357" name="Google Shape;357;p36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6"/>
          <p:cNvGrpSpPr/>
          <p:nvPr/>
        </p:nvGrpSpPr>
        <p:grpSpPr>
          <a:xfrm>
            <a:off x="6792628" y="4191841"/>
            <a:ext cx="695830" cy="243805"/>
            <a:chOff x="2271950" y="2722775"/>
            <a:chExt cx="575875" cy="201775"/>
          </a:xfrm>
        </p:grpSpPr>
        <p:sp>
          <p:nvSpPr>
            <p:cNvPr id="360" name="Google Shape;360;p3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6"/>
          <p:cNvSpPr/>
          <p:nvPr/>
        </p:nvSpPr>
        <p:spPr>
          <a:xfrm rot="7201932">
            <a:off x="8496977" y="433836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 rot="7198898">
            <a:off x="3712168" y="4244943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 rot="7201932">
            <a:off x="8704787" y="3559907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/>
          <p:nvPr/>
        </p:nvSpPr>
        <p:spPr>
          <a:xfrm>
            <a:off x="184067" y="3211051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3848926" y="3744922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5887138" y="41159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-1685758">
            <a:off x="5627203" y="3918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959732-179F-F345-B168-F1163E0DFA4B}"/>
              </a:ext>
            </a:extLst>
          </p:cNvPr>
          <p:cNvSpPr txBox="1"/>
          <p:nvPr/>
        </p:nvSpPr>
        <p:spPr>
          <a:xfrm>
            <a:off x="698843" y="1774768"/>
            <a:ext cx="5910757" cy="227754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b. Top 3 productos más vendidos Q por tienda 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Los 3 productos más vendidos por cantidad en la tienda de Lyon son el café, sándwich, croissant y en la tienda de Marsella son el sándwich, el Baguette y el croissant</a:t>
            </a:r>
          </a:p>
          <a:p>
            <a:endParaRPr lang="es-MX" sz="1100" dirty="0">
              <a:solidFill>
                <a:schemeClr val="accent6"/>
              </a:solidFill>
            </a:endParaRPr>
          </a:p>
          <a:p>
            <a:r>
              <a:rPr lang="es-MX" dirty="0">
                <a:solidFill>
                  <a:schemeClr val="accent6"/>
                </a:solidFill>
              </a:rPr>
              <a:t>c. Top 3 productos menos vendidos Q por tienda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Los 3 productos menos vendidos por cantidad en la tienda de Lyon son en realidad 6 el Tarte </a:t>
            </a:r>
            <a:r>
              <a:rPr lang="es-MX" sz="1100" dirty="0" err="1">
                <a:solidFill>
                  <a:schemeClr val="tx1">
                    <a:lumMod val="95000"/>
                  </a:schemeClr>
                </a:solidFill>
              </a:rPr>
              <a:t>Fraise</a:t>
            </a: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, el Buche, la Tarte </a:t>
            </a:r>
            <a:r>
              <a:rPr lang="es-MX" sz="1100" dirty="0" err="1">
                <a:solidFill>
                  <a:schemeClr val="tx1">
                    <a:lumMod val="95000"/>
                  </a:schemeClr>
                </a:solidFill>
              </a:rPr>
              <a:t>Fruits</a:t>
            </a: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, el Buche 6Pers, el Buche 8Pers, la </a:t>
            </a:r>
            <a:r>
              <a:rPr lang="es-MX" sz="1100" dirty="0" err="1">
                <a:solidFill>
                  <a:schemeClr val="tx1">
                    <a:lumMod val="95000"/>
                  </a:schemeClr>
                </a:solidFill>
              </a:rPr>
              <a:t>Galette</a:t>
            </a: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 8 Pers y en la tienda de Marsella son la </a:t>
            </a:r>
            <a:r>
              <a:rPr lang="fr-FR" sz="1100" dirty="0">
                <a:solidFill>
                  <a:schemeClr val="tx1">
                    <a:lumMod val="95000"/>
                  </a:schemeClr>
                </a:solidFill>
              </a:rPr>
              <a:t>Gal Pomme 6P, Gal Frangipane 4P, Galette 8 Pers y Divers Boulangerie, </a:t>
            </a:r>
            <a:r>
              <a:rPr lang="fr-FR" sz="1100" dirty="0" err="1">
                <a:solidFill>
                  <a:schemeClr val="tx1">
                    <a:lumMod val="95000"/>
                  </a:schemeClr>
                </a:solidFill>
              </a:rPr>
              <a:t>como</a:t>
            </a:r>
            <a:r>
              <a:rPr lang="fr-FR" sz="11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tx1">
                    <a:lumMod val="95000"/>
                  </a:schemeClr>
                </a:solidFill>
              </a:rPr>
              <a:t>podemos</a:t>
            </a:r>
            <a:r>
              <a:rPr lang="fr-FR" sz="11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tx1">
                    <a:lumMod val="95000"/>
                  </a:schemeClr>
                </a:solidFill>
              </a:rPr>
              <a:t>notar</a:t>
            </a:r>
            <a:r>
              <a:rPr lang="fr-FR" sz="1100" dirty="0">
                <a:solidFill>
                  <a:schemeClr val="tx1">
                    <a:lumMod val="95000"/>
                  </a:schemeClr>
                </a:solidFill>
              </a:rPr>
              <a:t> en muchas </a:t>
            </a:r>
            <a:r>
              <a:rPr lang="fr-FR" sz="1100" dirty="0" err="1">
                <a:solidFill>
                  <a:schemeClr val="tx1">
                    <a:lumMod val="95000"/>
                  </a:schemeClr>
                </a:solidFill>
              </a:rPr>
              <a:t>ocasiones</a:t>
            </a:r>
            <a:r>
              <a:rPr lang="fr-FR" sz="1100" dirty="0">
                <a:solidFill>
                  <a:schemeClr val="tx1">
                    <a:lumMod val="95000"/>
                  </a:schemeClr>
                </a:solidFill>
              </a:rPr>
              <a:t> es porque </a:t>
            </a:r>
            <a:r>
              <a:rPr lang="fr-FR" sz="1100" dirty="0" err="1">
                <a:solidFill>
                  <a:schemeClr val="tx1">
                    <a:lumMod val="95000"/>
                  </a:schemeClr>
                </a:solidFill>
              </a:rPr>
              <a:t>tiene</a:t>
            </a:r>
            <a:r>
              <a:rPr lang="fr-FR" sz="1100" dirty="0">
                <a:solidFill>
                  <a:schemeClr val="tx1">
                    <a:lumMod val="95000"/>
                  </a:schemeClr>
                </a:solidFill>
              </a:rPr>
              <a:t> la </a:t>
            </a:r>
            <a:r>
              <a:rPr lang="fr-FR" sz="1100" dirty="0" err="1">
                <a:solidFill>
                  <a:schemeClr val="tx1">
                    <a:lumMod val="95000"/>
                  </a:schemeClr>
                </a:solidFill>
              </a:rPr>
              <a:t>misma</a:t>
            </a:r>
            <a:r>
              <a:rPr lang="fr-FR" sz="11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sz="1100" dirty="0" err="1">
                <a:solidFill>
                  <a:schemeClr val="tx1">
                    <a:lumMod val="95000"/>
                  </a:schemeClr>
                </a:solidFill>
              </a:rPr>
              <a:t>cantidad</a:t>
            </a:r>
            <a:r>
              <a:rPr lang="fr-FR" sz="1100" dirty="0">
                <a:solidFill>
                  <a:schemeClr val="tx1">
                    <a:lumMod val="95000"/>
                  </a:schemeClr>
                </a:solidFill>
              </a:rPr>
              <a:t> de </a:t>
            </a:r>
            <a:r>
              <a:rPr lang="fr-FR" sz="1100" dirty="0" err="1">
                <a:solidFill>
                  <a:schemeClr val="tx1">
                    <a:lumMod val="95000"/>
                  </a:schemeClr>
                </a:solidFill>
              </a:rPr>
              <a:t>suma</a:t>
            </a:r>
            <a:r>
              <a:rPr lang="fr-FR" sz="1100" dirty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1200" dirty="0">
              <a:solidFill>
                <a:schemeClr val="accent6"/>
              </a:solidFill>
            </a:endParaRPr>
          </a:p>
          <a:p>
            <a:endParaRPr lang="es-MX" dirty="0">
              <a:solidFill>
                <a:schemeClr val="accent6"/>
              </a:solidFill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86E2D279-DA60-9123-75E1-28061482A7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816161"/>
              </p:ext>
            </p:extLst>
          </p:nvPr>
        </p:nvGraphicFramePr>
        <p:xfrm>
          <a:off x="6917476" y="816853"/>
          <a:ext cx="1968950" cy="1780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636449" imgH="2384878" progId="Excel.Sheet.12">
                  <p:embed/>
                </p:oleObj>
              </mc:Choice>
              <mc:Fallback>
                <p:oleObj name="Worksheet" r:id="rId3" imgW="2636449" imgH="238487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17476" y="816853"/>
                        <a:ext cx="1968950" cy="178047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0448D7DD-C848-3728-0DCF-A8254D981C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532703"/>
              </p:ext>
            </p:extLst>
          </p:nvPr>
        </p:nvGraphicFramePr>
        <p:xfrm>
          <a:off x="6914734" y="2848617"/>
          <a:ext cx="1971692" cy="2124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2552665" imgH="2750733" progId="Excel.Sheet.12">
                  <p:embed/>
                </p:oleObj>
              </mc:Choice>
              <mc:Fallback>
                <p:oleObj name="Worksheet" r:id="rId5" imgW="2552665" imgH="27507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14734" y="2848617"/>
                        <a:ext cx="1971692" cy="212496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upo 9">
            <a:extLst>
              <a:ext uri="{FF2B5EF4-FFF2-40B4-BE49-F238E27FC236}">
                <a16:creationId xmlns:a16="http://schemas.microsoft.com/office/drawing/2014/main" id="{ADE26664-7D1A-A302-3E1E-2CC05E2BD26C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11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BBFFCCD0-AF5C-5562-791C-1CD52642C501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12" name="Google Shape;1068;p46">
              <a:extLst>
                <a:ext uri="{FF2B5EF4-FFF2-40B4-BE49-F238E27FC236}">
                  <a16:creationId xmlns:a16="http://schemas.microsoft.com/office/drawing/2014/main" id="{0C4F0EDF-8151-5214-4458-8A4F905AFCE0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9" name="Google Shape;1069;p46">
                <a:extLst>
                  <a:ext uri="{FF2B5EF4-FFF2-40B4-BE49-F238E27FC236}">
                    <a16:creationId xmlns:a16="http://schemas.microsoft.com/office/drawing/2014/main" id="{562F9965-6266-2F16-8CD1-8A2B66151E38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70;p46">
                <a:extLst>
                  <a:ext uri="{FF2B5EF4-FFF2-40B4-BE49-F238E27FC236}">
                    <a16:creationId xmlns:a16="http://schemas.microsoft.com/office/drawing/2014/main" id="{F4B7F1F4-710A-C045-0A85-91C0E5CE871B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71;p46">
                <a:extLst>
                  <a:ext uri="{FF2B5EF4-FFF2-40B4-BE49-F238E27FC236}">
                    <a16:creationId xmlns:a16="http://schemas.microsoft.com/office/drawing/2014/main" id="{D0074437-E775-A0EF-0081-2D2101D4CCE8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72;p46">
                <a:extLst>
                  <a:ext uri="{FF2B5EF4-FFF2-40B4-BE49-F238E27FC236}">
                    <a16:creationId xmlns:a16="http://schemas.microsoft.com/office/drawing/2014/main" id="{8D592C7F-AB2E-7D46-1135-9D4ADB0C6683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73;p46">
                <a:extLst>
                  <a:ext uri="{FF2B5EF4-FFF2-40B4-BE49-F238E27FC236}">
                    <a16:creationId xmlns:a16="http://schemas.microsoft.com/office/drawing/2014/main" id="{D6D54E0D-A3F7-8F50-563F-1D79E3E733F7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74;p46">
                <a:extLst>
                  <a:ext uri="{FF2B5EF4-FFF2-40B4-BE49-F238E27FC236}">
                    <a16:creationId xmlns:a16="http://schemas.microsoft.com/office/drawing/2014/main" id="{4D900FC1-574C-7DC3-24D3-6190EACFCB63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75;p46">
                <a:extLst>
                  <a:ext uri="{FF2B5EF4-FFF2-40B4-BE49-F238E27FC236}">
                    <a16:creationId xmlns:a16="http://schemas.microsoft.com/office/drawing/2014/main" id="{33D6CF62-6D64-D08C-EE9A-0030F785306C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76;p46">
                <a:extLst>
                  <a:ext uri="{FF2B5EF4-FFF2-40B4-BE49-F238E27FC236}">
                    <a16:creationId xmlns:a16="http://schemas.microsoft.com/office/drawing/2014/main" id="{FDB87060-6A28-913D-5901-FAB78D770BBD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77;p46">
                <a:extLst>
                  <a:ext uri="{FF2B5EF4-FFF2-40B4-BE49-F238E27FC236}">
                    <a16:creationId xmlns:a16="http://schemas.microsoft.com/office/drawing/2014/main" id="{853B65C7-B079-ADB5-F8E1-CDCF0EB36B69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078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31284F8C-24BB-BD3B-13BB-232B9163EB39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83337D5E-3086-3090-6A0A-D4CB57F82AF6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8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15" name="Google Shape;1066;p46">
              <a:hlinkClick r:id="rId9" action="ppaction://hlinksldjump"/>
              <a:extLst>
                <a:ext uri="{FF2B5EF4-FFF2-40B4-BE49-F238E27FC236}">
                  <a16:creationId xmlns:a16="http://schemas.microsoft.com/office/drawing/2014/main" id="{7A861FD6-4DA4-275D-4B14-A0EB629C58FA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6" name="Google Shape;1066;p46">
              <a:hlinkClick r:id="rId10" action="ppaction://hlinksldjump"/>
              <a:extLst>
                <a:ext uri="{FF2B5EF4-FFF2-40B4-BE49-F238E27FC236}">
                  <a16:creationId xmlns:a16="http://schemas.microsoft.com/office/drawing/2014/main" id="{966D1B4D-0D2E-344A-C772-39E8D82A2375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" name="Google Shape;1066;p46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318CD8-04F2-49A4-7249-74AD367F47B5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8" name="Google Shape;1066;p46">
              <a:hlinkClick r:id="rId12" action="ppaction://hlinksldjump"/>
              <a:extLst>
                <a:ext uri="{FF2B5EF4-FFF2-40B4-BE49-F238E27FC236}">
                  <a16:creationId xmlns:a16="http://schemas.microsoft.com/office/drawing/2014/main" id="{50F570C2-56C1-AA1A-7994-54B130F0C627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Google Shape;1062;p46">
            <a:extLst>
              <a:ext uri="{FF2B5EF4-FFF2-40B4-BE49-F238E27FC236}">
                <a16:creationId xmlns:a16="http://schemas.microsoft.com/office/drawing/2014/main" id="{FDBE7FF8-53C6-4BED-A98F-0F2BFED0C931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4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del problema</a:t>
            </a:r>
            <a:endParaRPr dirty="0"/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698843" y="1231673"/>
            <a:ext cx="6218633" cy="60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MX" dirty="0"/>
              <a:t>Ahora sigue obtener la respuesta a preguntas que se nos plantea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356" name="Google Shape;356;p36"/>
          <p:cNvGrpSpPr/>
          <p:nvPr/>
        </p:nvGrpSpPr>
        <p:grpSpPr>
          <a:xfrm rot="5400000">
            <a:off x="7850351" y="3901519"/>
            <a:ext cx="612965" cy="612965"/>
            <a:chOff x="5208200" y="980975"/>
            <a:chExt cx="440475" cy="440475"/>
          </a:xfrm>
        </p:grpSpPr>
        <p:sp>
          <p:nvSpPr>
            <p:cNvPr id="357" name="Google Shape;357;p36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6"/>
          <p:cNvGrpSpPr/>
          <p:nvPr/>
        </p:nvGrpSpPr>
        <p:grpSpPr>
          <a:xfrm>
            <a:off x="6186897" y="4222786"/>
            <a:ext cx="695830" cy="243805"/>
            <a:chOff x="2271950" y="2722775"/>
            <a:chExt cx="575875" cy="201775"/>
          </a:xfrm>
        </p:grpSpPr>
        <p:sp>
          <p:nvSpPr>
            <p:cNvPr id="360" name="Google Shape;360;p3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6"/>
          <p:cNvSpPr/>
          <p:nvPr/>
        </p:nvSpPr>
        <p:spPr>
          <a:xfrm rot="7201932">
            <a:off x="8496977" y="433836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 rot="7198898">
            <a:off x="4993214" y="4470382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 rot="7201932">
            <a:off x="8777235" y="472959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/>
          <p:nvPr/>
        </p:nvSpPr>
        <p:spPr>
          <a:xfrm>
            <a:off x="184067" y="3211051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3808159" y="3948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5887138" y="41159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-1685758">
            <a:off x="5627203" y="3918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959732-179F-F345-B168-F1163E0DFA4B}"/>
              </a:ext>
            </a:extLst>
          </p:cNvPr>
          <p:cNvSpPr txBox="1"/>
          <p:nvPr/>
        </p:nvSpPr>
        <p:spPr>
          <a:xfrm>
            <a:off x="769470" y="1847688"/>
            <a:ext cx="5910757" cy="187743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d. Top 5 productos más vendidos $ por tienda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En la tienda de Lyon, tenemos los 5 productos más vendidos que son: el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Cafe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Ou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Eau, la Formule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Sandwich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, Gd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Kouign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Amann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,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Sandwich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Complet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y el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Traiteur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y en Marsella son el Formule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Sandwich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, Gd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Kouign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Amann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, Gd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Nantais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,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Sandwich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Complet</a:t>
            </a:r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, </a:t>
            </a:r>
            <a:r>
              <a:rPr lang="es-MX" sz="1100" dirty="0" err="1">
                <a:solidFill>
                  <a:schemeClr val="accent6">
                    <a:lumMod val="95000"/>
                  </a:schemeClr>
                </a:solidFill>
              </a:rPr>
              <a:t>Traiteur</a:t>
            </a:r>
            <a:endParaRPr lang="es-MX" sz="1100" dirty="0">
              <a:solidFill>
                <a:schemeClr val="accent6">
                  <a:lumMod val="95000"/>
                </a:schemeClr>
              </a:solidFill>
            </a:endParaRPr>
          </a:p>
          <a:p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</a:t>
            </a:r>
          </a:p>
          <a:p>
            <a:r>
              <a:rPr lang="es-MX" dirty="0">
                <a:solidFill>
                  <a:schemeClr val="accent6"/>
                </a:solidFill>
              </a:rPr>
              <a:t>e. Top 5 productos menos vendidos $ por tienda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En la tienda de Lyon tenemos a </a:t>
            </a:r>
            <a:r>
              <a:rPr lang="es-MX" sz="1100" dirty="0" err="1">
                <a:solidFill>
                  <a:schemeClr val="tx1">
                    <a:lumMod val="95000"/>
                  </a:schemeClr>
                </a:solidFill>
              </a:rPr>
              <a:t>Galette</a:t>
            </a: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 8 Pers, Pt </a:t>
            </a:r>
            <a:r>
              <a:rPr lang="es-MX" sz="1100" dirty="0" err="1">
                <a:solidFill>
                  <a:schemeClr val="tx1">
                    <a:lumMod val="95000"/>
                  </a:schemeClr>
                </a:solidFill>
              </a:rPr>
              <a:t>Nantais</a:t>
            </a: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s-MX" sz="1100" dirty="0" err="1">
                <a:solidFill>
                  <a:schemeClr val="tx1">
                    <a:lumMod val="95000"/>
                  </a:schemeClr>
                </a:solidFill>
              </a:rPr>
              <a:t>Sand</a:t>
            </a: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MX" sz="1100" dirty="0" err="1">
                <a:solidFill>
                  <a:schemeClr val="tx1">
                    <a:lumMod val="95000"/>
                  </a:schemeClr>
                </a:solidFill>
              </a:rPr>
              <a:t>Jb</a:t>
            </a: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 Emmental, Tarte </a:t>
            </a:r>
            <a:r>
              <a:rPr lang="es-MX" sz="1100" dirty="0" err="1">
                <a:solidFill>
                  <a:schemeClr val="tx1">
                    <a:lumMod val="95000"/>
                  </a:schemeClr>
                </a:solidFill>
              </a:rPr>
              <a:t>Fruits</a:t>
            </a: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 4P y </a:t>
            </a:r>
            <a:r>
              <a:rPr lang="es-MX" sz="1100" dirty="0" err="1">
                <a:solidFill>
                  <a:schemeClr val="tx1">
                    <a:lumMod val="95000"/>
                  </a:schemeClr>
                </a:solidFill>
              </a:rPr>
              <a:t>Tartelette</a:t>
            </a: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MX" sz="1100" dirty="0" err="1">
                <a:solidFill>
                  <a:schemeClr val="tx1">
                    <a:lumMod val="95000"/>
                  </a:schemeClr>
                </a:solidFill>
              </a:rPr>
              <a:t>Fraise</a:t>
            </a:r>
            <a:r>
              <a:rPr lang="es-MX" sz="1100" dirty="0">
                <a:solidFill>
                  <a:schemeClr val="tx1">
                    <a:lumMod val="95000"/>
                  </a:schemeClr>
                </a:solidFill>
              </a:rPr>
              <a:t> y en Marsella tenemos a </a:t>
            </a:r>
            <a:r>
              <a:rPr lang="fr-FR" sz="1100" dirty="0">
                <a:solidFill>
                  <a:schemeClr val="tx1">
                    <a:lumMod val="95000"/>
                  </a:schemeClr>
                </a:solidFill>
              </a:rPr>
              <a:t>Divers Boulangerie, Gal Frangipane 4P, Galette 8 Pers, </a:t>
            </a:r>
            <a:r>
              <a:rPr lang="fr-FR" sz="1100" dirty="0" err="1">
                <a:solidFill>
                  <a:schemeClr val="tx1">
                    <a:lumMod val="95000"/>
                  </a:schemeClr>
                </a:solidFill>
              </a:rPr>
              <a:t>Kouign</a:t>
            </a:r>
            <a:r>
              <a:rPr lang="fr-FR" sz="1100" dirty="0">
                <a:solidFill>
                  <a:schemeClr val="tx1">
                    <a:lumMod val="95000"/>
                  </a:schemeClr>
                </a:solidFill>
              </a:rPr>
              <a:t> Amann, Pain Au Chocolat</a:t>
            </a:r>
          </a:p>
          <a:p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</a:t>
            </a: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1CD8C9EA-41FB-A024-D2F2-060CAFE6FD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488453"/>
              </p:ext>
            </p:extLst>
          </p:nvPr>
        </p:nvGraphicFramePr>
        <p:xfrm>
          <a:off x="7044994" y="1036653"/>
          <a:ext cx="1637947" cy="1572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674726" imgH="2567806" progId="Excel.Sheet.12">
                  <p:embed/>
                </p:oleObj>
              </mc:Choice>
              <mc:Fallback>
                <p:oleObj name="Worksheet" r:id="rId3" imgW="2674726" imgH="25678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44994" y="1036653"/>
                        <a:ext cx="1637947" cy="157281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02846F06-005D-DDD9-703E-6323B20A2B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771685"/>
              </p:ext>
            </p:extLst>
          </p:nvPr>
        </p:nvGraphicFramePr>
        <p:xfrm>
          <a:off x="7043843" y="2802170"/>
          <a:ext cx="1855493" cy="1919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2659415" imgH="2750733" progId="Excel.Sheet.12">
                  <p:embed/>
                </p:oleObj>
              </mc:Choice>
              <mc:Fallback>
                <p:oleObj name="Worksheet" r:id="rId5" imgW="2659415" imgH="27507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43843" y="2802170"/>
                        <a:ext cx="1855493" cy="191974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5B06DC0F-8F34-8544-DA8F-4A703E584899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12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6D4A1CEF-A83C-EEA2-21B4-A8E56870149A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13" name="Google Shape;1068;p46">
              <a:extLst>
                <a:ext uri="{FF2B5EF4-FFF2-40B4-BE49-F238E27FC236}">
                  <a16:creationId xmlns:a16="http://schemas.microsoft.com/office/drawing/2014/main" id="{51DE8295-EB1A-7444-7930-78C11F2AA995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20" name="Google Shape;1069;p46">
                <a:extLst>
                  <a:ext uri="{FF2B5EF4-FFF2-40B4-BE49-F238E27FC236}">
                    <a16:creationId xmlns:a16="http://schemas.microsoft.com/office/drawing/2014/main" id="{12D088E7-2915-8FA7-6DD8-77104C7C2B34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70;p46">
                <a:extLst>
                  <a:ext uri="{FF2B5EF4-FFF2-40B4-BE49-F238E27FC236}">
                    <a16:creationId xmlns:a16="http://schemas.microsoft.com/office/drawing/2014/main" id="{50ABC6BF-64C6-8E36-422E-3CD1D4938C43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71;p46">
                <a:extLst>
                  <a:ext uri="{FF2B5EF4-FFF2-40B4-BE49-F238E27FC236}">
                    <a16:creationId xmlns:a16="http://schemas.microsoft.com/office/drawing/2014/main" id="{76B3CBAA-0304-922F-095A-6C72C11B32C1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72;p46">
                <a:extLst>
                  <a:ext uri="{FF2B5EF4-FFF2-40B4-BE49-F238E27FC236}">
                    <a16:creationId xmlns:a16="http://schemas.microsoft.com/office/drawing/2014/main" id="{D77863C3-D08A-1D09-F68F-DECA8A0FC229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73;p46">
                <a:extLst>
                  <a:ext uri="{FF2B5EF4-FFF2-40B4-BE49-F238E27FC236}">
                    <a16:creationId xmlns:a16="http://schemas.microsoft.com/office/drawing/2014/main" id="{AC96179C-F11F-E4F0-2A1B-1B1579AA7ECA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74;p46">
                <a:extLst>
                  <a:ext uri="{FF2B5EF4-FFF2-40B4-BE49-F238E27FC236}">
                    <a16:creationId xmlns:a16="http://schemas.microsoft.com/office/drawing/2014/main" id="{8496A62E-2344-B164-D99D-187A9721E48F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75;p46">
                <a:extLst>
                  <a:ext uri="{FF2B5EF4-FFF2-40B4-BE49-F238E27FC236}">
                    <a16:creationId xmlns:a16="http://schemas.microsoft.com/office/drawing/2014/main" id="{449DFFAF-F98B-9623-9C9D-EFD4988F2BD6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76;p46">
                <a:extLst>
                  <a:ext uri="{FF2B5EF4-FFF2-40B4-BE49-F238E27FC236}">
                    <a16:creationId xmlns:a16="http://schemas.microsoft.com/office/drawing/2014/main" id="{1A4AF84A-B72E-E69C-28A4-8237E0D121BE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77;p46">
                <a:extLst>
                  <a:ext uri="{FF2B5EF4-FFF2-40B4-BE49-F238E27FC236}">
                    <a16:creationId xmlns:a16="http://schemas.microsoft.com/office/drawing/2014/main" id="{5D4C626E-6F7D-E19B-8C7F-FB225D92791B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078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4B2898C6-D675-96A8-1F98-89D9825E1865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3C643E6E-043C-3A63-DD9B-7AD82A4CF977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8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16" name="Google Shape;1066;p46">
              <a:hlinkClick r:id="rId9" action="ppaction://hlinksldjump"/>
              <a:extLst>
                <a:ext uri="{FF2B5EF4-FFF2-40B4-BE49-F238E27FC236}">
                  <a16:creationId xmlns:a16="http://schemas.microsoft.com/office/drawing/2014/main" id="{32E4C469-10F2-081A-22F7-60D6B84E52A9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7" name="Google Shape;1066;p46">
              <a:hlinkClick r:id="rId10" action="ppaction://hlinksldjump"/>
              <a:extLst>
                <a:ext uri="{FF2B5EF4-FFF2-40B4-BE49-F238E27FC236}">
                  <a16:creationId xmlns:a16="http://schemas.microsoft.com/office/drawing/2014/main" id="{611DE5B9-3C38-EE7F-42A9-95DFA5CF3F78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8" name="Google Shape;1066;p46">
              <a:hlinkClick r:id="rId11" action="ppaction://hlinksldjump"/>
              <a:extLst>
                <a:ext uri="{FF2B5EF4-FFF2-40B4-BE49-F238E27FC236}">
                  <a16:creationId xmlns:a16="http://schemas.microsoft.com/office/drawing/2014/main" id="{79A3FB11-C886-8D8D-5ADA-5A762CE98730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9" name="Google Shape;1066;p46">
              <a:hlinkClick r:id="rId12" action="ppaction://hlinksldjump"/>
              <a:extLst>
                <a:ext uri="{FF2B5EF4-FFF2-40B4-BE49-F238E27FC236}">
                  <a16:creationId xmlns:a16="http://schemas.microsoft.com/office/drawing/2014/main" id="{A75FDBDF-66C9-0C84-5C3A-9E303AFB6A39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" name="Google Shape;1062;p46">
            <a:extLst>
              <a:ext uri="{FF2B5EF4-FFF2-40B4-BE49-F238E27FC236}">
                <a16:creationId xmlns:a16="http://schemas.microsoft.com/office/drawing/2014/main" id="{FE49DDDB-39D5-FADA-F460-7B0DFE9CF7C1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84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del problema</a:t>
            </a:r>
            <a:endParaRPr dirty="0"/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1"/>
          </p:nvPr>
        </p:nvSpPr>
        <p:spPr>
          <a:xfrm>
            <a:off x="746647" y="1160744"/>
            <a:ext cx="6218633" cy="60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MX" dirty="0"/>
              <a:t>Ahora sigue obtener la respuesta a preguntas que se nos plantea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356" name="Google Shape;356;p36"/>
          <p:cNvGrpSpPr/>
          <p:nvPr/>
        </p:nvGrpSpPr>
        <p:grpSpPr>
          <a:xfrm rot="5400000">
            <a:off x="7850351" y="3901519"/>
            <a:ext cx="612965" cy="612965"/>
            <a:chOff x="5208200" y="980975"/>
            <a:chExt cx="440475" cy="440475"/>
          </a:xfrm>
        </p:grpSpPr>
        <p:sp>
          <p:nvSpPr>
            <p:cNvPr id="357" name="Google Shape;357;p36"/>
            <p:cNvSpPr/>
            <p:nvPr/>
          </p:nvSpPr>
          <p:spPr>
            <a:xfrm>
              <a:off x="5208200" y="980975"/>
              <a:ext cx="197300" cy="199975"/>
            </a:xfrm>
            <a:custGeom>
              <a:avLst/>
              <a:gdLst/>
              <a:ahLst/>
              <a:cxnLst/>
              <a:rect l="l" t="t" r="r" b="b"/>
              <a:pathLst>
                <a:path w="7892" h="7999" extrusionOk="0">
                  <a:moveTo>
                    <a:pt x="7892" y="0"/>
                  </a:moveTo>
                  <a:cubicBezTo>
                    <a:pt x="3510" y="72"/>
                    <a:pt x="0" y="3617"/>
                    <a:pt x="0" y="7999"/>
                  </a:cubicBezTo>
                  <a:lnTo>
                    <a:pt x="7892" y="799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5233125" y="1005900"/>
              <a:ext cx="415550" cy="415550"/>
            </a:xfrm>
            <a:custGeom>
              <a:avLst/>
              <a:gdLst/>
              <a:ahLst/>
              <a:cxnLst/>
              <a:rect l="l" t="t" r="r" b="b"/>
              <a:pathLst>
                <a:path w="16622" h="16622" extrusionOk="0">
                  <a:moveTo>
                    <a:pt x="7999" y="1"/>
                  </a:moveTo>
                  <a:lnTo>
                    <a:pt x="7892" y="1"/>
                  </a:lnTo>
                  <a:lnTo>
                    <a:pt x="7892" y="8000"/>
                  </a:lnTo>
                  <a:lnTo>
                    <a:pt x="1" y="8000"/>
                  </a:lnTo>
                  <a:cubicBezTo>
                    <a:pt x="1" y="11242"/>
                    <a:pt x="1960" y="14145"/>
                    <a:pt x="4935" y="15392"/>
                  </a:cubicBezTo>
                  <a:cubicBezTo>
                    <a:pt x="7928" y="16622"/>
                    <a:pt x="11366" y="15945"/>
                    <a:pt x="13664" y="13647"/>
                  </a:cubicBezTo>
                  <a:cubicBezTo>
                    <a:pt x="15945" y="11366"/>
                    <a:pt x="16621" y="7928"/>
                    <a:pt x="15392" y="4935"/>
                  </a:cubicBezTo>
                  <a:cubicBezTo>
                    <a:pt x="14145" y="1943"/>
                    <a:pt x="11242" y="1"/>
                    <a:pt x="799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6"/>
          <p:cNvGrpSpPr/>
          <p:nvPr/>
        </p:nvGrpSpPr>
        <p:grpSpPr>
          <a:xfrm>
            <a:off x="6186897" y="4222786"/>
            <a:ext cx="695830" cy="243805"/>
            <a:chOff x="2271950" y="2722775"/>
            <a:chExt cx="575875" cy="201775"/>
          </a:xfrm>
        </p:grpSpPr>
        <p:sp>
          <p:nvSpPr>
            <p:cNvPr id="360" name="Google Shape;360;p3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6"/>
          <p:cNvSpPr/>
          <p:nvPr/>
        </p:nvSpPr>
        <p:spPr>
          <a:xfrm rot="7201932">
            <a:off x="8496977" y="4338368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7530851" y="38417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 rot="7198898">
            <a:off x="6313487" y="4443284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 rot="7201932">
            <a:off x="8777235" y="472959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6"/>
          <p:cNvSpPr/>
          <p:nvPr/>
        </p:nvSpPr>
        <p:spPr>
          <a:xfrm rot="-1685758">
            <a:off x="7151203" y="18657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2635388" y="3617213"/>
            <a:ext cx="107827" cy="108491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4246262" y="3536378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6"/>
          <p:cNvSpPr/>
          <p:nvPr/>
        </p:nvSpPr>
        <p:spPr>
          <a:xfrm>
            <a:off x="184067" y="3211051"/>
            <a:ext cx="416654" cy="491569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6"/>
          <p:cNvSpPr/>
          <p:nvPr/>
        </p:nvSpPr>
        <p:spPr>
          <a:xfrm>
            <a:off x="3808159" y="394841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5887138" y="4115913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"/>
          <p:cNvSpPr/>
          <p:nvPr/>
        </p:nvSpPr>
        <p:spPr>
          <a:xfrm rot="-1685758">
            <a:off x="5627203" y="39183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6"/>
          <p:cNvSpPr/>
          <p:nvPr/>
        </p:nvSpPr>
        <p:spPr>
          <a:xfrm>
            <a:off x="7140562" y="2828903"/>
            <a:ext cx="80847" cy="80847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>
            <a:hlinkClick r:id="" action="ppaction://hlinkshowjump?jump=nextslide"/>
          </p:cNvPr>
          <p:cNvSpPr/>
          <p:nvPr/>
        </p:nvSpPr>
        <p:spPr>
          <a:xfrm rot="5400000">
            <a:off x="821542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">
            <a:hlinkClick r:id="" action="ppaction://hlinkshowjump?jump=previousslide"/>
          </p:cNvPr>
          <p:cNvSpPr/>
          <p:nvPr/>
        </p:nvSpPr>
        <p:spPr>
          <a:xfrm rot="-5400000" flipH="1">
            <a:off x="731972" y="4759304"/>
            <a:ext cx="196602" cy="231951"/>
          </a:xfrm>
          <a:custGeom>
            <a:avLst/>
            <a:gdLst/>
            <a:ahLst/>
            <a:cxnLst/>
            <a:rect l="l" t="t" r="r" b="b"/>
            <a:pathLst>
              <a:path w="6040" h="7126" extrusionOk="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959732-179F-F345-B168-F1163E0DFA4B}"/>
              </a:ext>
            </a:extLst>
          </p:cNvPr>
          <p:cNvSpPr txBox="1"/>
          <p:nvPr/>
        </p:nvSpPr>
        <p:spPr>
          <a:xfrm>
            <a:off x="769471" y="1847688"/>
            <a:ext cx="4479330" cy="200054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f. Horas de mayor concurrencia según ventas</a:t>
            </a:r>
          </a:p>
          <a:p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Podemos notar que las horas con mayor recurrencia en cuestión de $ es desde las 10am a 12pm y en cuestión de Q es de 9am, 10am y a las 12pm.</a:t>
            </a:r>
          </a:p>
          <a:p>
            <a:endParaRPr lang="es-MX" sz="1100" dirty="0">
              <a:solidFill>
                <a:schemeClr val="accent6">
                  <a:lumMod val="95000"/>
                </a:schemeClr>
              </a:solidFill>
            </a:endParaRPr>
          </a:p>
          <a:p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(Puede haber un producto más costoso, por el cual puede aumentar el valor de ventas sin ser ese el más concurrido, pero puede haber mayor cantidad y además ese mismo ser el de mayor concurrencia, por ende, lo mejor en esta pregunta sería tomar las cantidades)</a:t>
            </a:r>
          </a:p>
          <a:p>
            <a:r>
              <a:rPr lang="es-MX" sz="1100" dirty="0">
                <a:solidFill>
                  <a:schemeClr val="accent6">
                    <a:lumMod val="95000"/>
                  </a:schemeClr>
                </a:solidFill>
              </a:rPr>
              <a:t> </a:t>
            </a:r>
          </a:p>
          <a:p>
            <a:endParaRPr lang="es-MX" sz="1100" dirty="0">
              <a:solidFill>
                <a:schemeClr val="accent6">
                  <a:lumMod val="95000"/>
                </a:schemeClr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82886389-6087-CDEA-2902-1D6967B1C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309013"/>
              </p:ext>
            </p:extLst>
          </p:nvPr>
        </p:nvGraphicFramePr>
        <p:xfrm>
          <a:off x="5435600" y="1731963"/>
          <a:ext cx="3165475" cy="215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497686" imgH="2384878" progId="Excel.Sheet.12">
                  <p:embed/>
                </p:oleObj>
              </mc:Choice>
              <mc:Fallback>
                <p:oleObj name="Worksheet" r:id="rId3" imgW="3497686" imgH="238487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5600" y="1731963"/>
                        <a:ext cx="3165475" cy="21574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>
            <a:extLst>
              <a:ext uri="{FF2B5EF4-FFF2-40B4-BE49-F238E27FC236}">
                <a16:creationId xmlns:a16="http://schemas.microsoft.com/office/drawing/2014/main" id="{3476E269-337E-0262-F668-F216DF3653ED}"/>
              </a:ext>
            </a:extLst>
          </p:cNvPr>
          <p:cNvGrpSpPr/>
          <p:nvPr/>
        </p:nvGrpSpPr>
        <p:grpSpPr>
          <a:xfrm>
            <a:off x="669500" y="276525"/>
            <a:ext cx="3850514" cy="223362"/>
            <a:chOff x="669500" y="276525"/>
            <a:chExt cx="3850514" cy="223362"/>
          </a:xfrm>
        </p:grpSpPr>
        <p:sp>
          <p:nvSpPr>
            <p:cNvPr id="5" name="Google Shape;1066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C8B72F5E-11AE-AA44-C9EB-6A2A32F7AB15}"/>
                </a:ext>
              </a:extLst>
            </p:cNvPr>
            <p:cNvSpPr txBox="1"/>
            <p:nvPr/>
          </p:nvSpPr>
          <p:spPr>
            <a:xfrm>
              <a:off x="1497003" y="285087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ANALYSIS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grpSp>
          <p:nvGrpSpPr>
            <p:cNvPr id="6" name="Google Shape;1068;p46">
              <a:extLst>
                <a:ext uri="{FF2B5EF4-FFF2-40B4-BE49-F238E27FC236}">
                  <a16:creationId xmlns:a16="http://schemas.microsoft.com/office/drawing/2014/main" id="{3F5E6775-98BE-CE66-7131-C74821D255DB}"/>
                </a:ext>
              </a:extLst>
            </p:cNvPr>
            <p:cNvGrpSpPr/>
            <p:nvPr/>
          </p:nvGrpSpPr>
          <p:grpSpPr>
            <a:xfrm>
              <a:off x="706038" y="312972"/>
              <a:ext cx="140222" cy="140409"/>
              <a:chOff x="2741000" y="199475"/>
              <a:chExt cx="191953" cy="192210"/>
            </a:xfrm>
          </p:grpSpPr>
          <p:sp>
            <p:nvSpPr>
              <p:cNvPr id="14" name="Google Shape;1069;p46">
                <a:extLst>
                  <a:ext uri="{FF2B5EF4-FFF2-40B4-BE49-F238E27FC236}">
                    <a16:creationId xmlns:a16="http://schemas.microsoft.com/office/drawing/2014/main" id="{F29AC6C0-7C3E-C939-9CF3-A3180AEB3D75}"/>
                  </a:ext>
                </a:extLst>
              </p:cNvPr>
              <p:cNvSpPr/>
              <p:nvPr/>
            </p:nvSpPr>
            <p:spPr>
              <a:xfrm>
                <a:off x="2741000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70;p46">
                <a:extLst>
                  <a:ext uri="{FF2B5EF4-FFF2-40B4-BE49-F238E27FC236}">
                    <a16:creationId xmlns:a16="http://schemas.microsoft.com/office/drawing/2014/main" id="{F74DF84A-0A35-A7F5-3B26-48C92AA7CB02}"/>
                  </a:ext>
                </a:extLst>
              </p:cNvPr>
              <p:cNvSpPr/>
              <p:nvPr/>
            </p:nvSpPr>
            <p:spPr>
              <a:xfrm>
                <a:off x="2741000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71;p46">
                <a:extLst>
                  <a:ext uri="{FF2B5EF4-FFF2-40B4-BE49-F238E27FC236}">
                    <a16:creationId xmlns:a16="http://schemas.microsoft.com/office/drawing/2014/main" id="{BADE5C47-61D4-216E-D789-0D21913DF822}"/>
                  </a:ext>
                </a:extLst>
              </p:cNvPr>
              <p:cNvSpPr/>
              <p:nvPr/>
            </p:nvSpPr>
            <p:spPr>
              <a:xfrm>
                <a:off x="2741000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072;p46">
                <a:extLst>
                  <a:ext uri="{FF2B5EF4-FFF2-40B4-BE49-F238E27FC236}">
                    <a16:creationId xmlns:a16="http://schemas.microsoft.com/office/drawing/2014/main" id="{D240435D-3F73-C74F-643D-8FE978744EBA}"/>
                  </a:ext>
                </a:extLst>
              </p:cNvPr>
              <p:cNvSpPr/>
              <p:nvPr/>
            </p:nvSpPr>
            <p:spPr>
              <a:xfrm>
                <a:off x="2815215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073;p46">
                <a:extLst>
                  <a:ext uri="{FF2B5EF4-FFF2-40B4-BE49-F238E27FC236}">
                    <a16:creationId xmlns:a16="http://schemas.microsoft.com/office/drawing/2014/main" id="{2297044E-A68B-FAB3-ED5E-1F9FAB144A60}"/>
                  </a:ext>
                </a:extLst>
              </p:cNvPr>
              <p:cNvSpPr/>
              <p:nvPr/>
            </p:nvSpPr>
            <p:spPr>
              <a:xfrm>
                <a:off x="2815215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74;p46">
                <a:extLst>
                  <a:ext uri="{FF2B5EF4-FFF2-40B4-BE49-F238E27FC236}">
                    <a16:creationId xmlns:a16="http://schemas.microsoft.com/office/drawing/2014/main" id="{3D042BEF-CA8C-63C3-6C14-96054FBDE8B1}"/>
                  </a:ext>
                </a:extLst>
              </p:cNvPr>
              <p:cNvSpPr/>
              <p:nvPr/>
            </p:nvSpPr>
            <p:spPr>
              <a:xfrm>
                <a:off x="2815215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75;p46">
                <a:extLst>
                  <a:ext uri="{FF2B5EF4-FFF2-40B4-BE49-F238E27FC236}">
                    <a16:creationId xmlns:a16="http://schemas.microsoft.com/office/drawing/2014/main" id="{2452A214-F25A-B5E2-3BE9-79AF7062F369}"/>
                  </a:ext>
                </a:extLst>
              </p:cNvPr>
              <p:cNvSpPr/>
              <p:nvPr/>
            </p:nvSpPr>
            <p:spPr>
              <a:xfrm>
                <a:off x="2889453" y="19947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76;p46">
                <a:extLst>
                  <a:ext uri="{FF2B5EF4-FFF2-40B4-BE49-F238E27FC236}">
                    <a16:creationId xmlns:a16="http://schemas.microsoft.com/office/drawing/2014/main" id="{E360B990-795C-8304-AE17-4944421950A5}"/>
                  </a:ext>
                </a:extLst>
              </p:cNvPr>
              <p:cNvSpPr/>
              <p:nvPr/>
            </p:nvSpPr>
            <p:spPr>
              <a:xfrm>
                <a:off x="2889453" y="273830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77;p46">
                <a:extLst>
                  <a:ext uri="{FF2B5EF4-FFF2-40B4-BE49-F238E27FC236}">
                    <a16:creationId xmlns:a16="http://schemas.microsoft.com/office/drawing/2014/main" id="{E42111FA-678F-E992-8E36-5D4565B86018}"/>
                  </a:ext>
                </a:extLst>
              </p:cNvPr>
              <p:cNvSpPr/>
              <p:nvPr/>
            </p:nvSpPr>
            <p:spPr>
              <a:xfrm>
                <a:off x="2889453" y="348185"/>
                <a:ext cx="43500" cy="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078;p46">
              <a:hlinkClick r:id="rId5" action="ppaction://hlinksldjump"/>
              <a:extLst>
                <a:ext uri="{FF2B5EF4-FFF2-40B4-BE49-F238E27FC236}">
                  <a16:creationId xmlns:a16="http://schemas.microsoft.com/office/drawing/2014/main" id="{A9F9D4D9-CEF3-C9C9-C409-C83D7558BC91}"/>
                </a:ext>
              </a:extLst>
            </p:cNvPr>
            <p:cNvSpPr/>
            <p:nvPr/>
          </p:nvSpPr>
          <p:spPr>
            <a:xfrm>
              <a:off x="669500" y="276525"/>
              <a:ext cx="2133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46">
              <a:hlinkClick r:id="" action="ppaction://hlinkshowjump?jump=firstslide"/>
              <a:extLst>
                <a:ext uri="{FF2B5EF4-FFF2-40B4-BE49-F238E27FC236}">
                  <a16:creationId xmlns:a16="http://schemas.microsoft.com/office/drawing/2014/main" id="{15628ED6-D73D-F8D2-D8FE-CE59C97DE26A}"/>
                </a:ext>
              </a:extLst>
            </p:cNvPr>
            <p:cNvSpPr txBox="1"/>
            <p:nvPr/>
          </p:nvSpPr>
          <p:spPr>
            <a:xfrm>
              <a:off x="937845" y="283812"/>
              <a:ext cx="522000" cy="214800"/>
            </a:xfrm>
            <a:prstGeom prst="roundRect">
              <a:avLst>
                <a:gd name="adj" fmla="val 2886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000">
                  <a:solidFill>
                    <a:schemeClr val="dk1"/>
                  </a:solidFill>
                  <a:latin typeface="Bebas Neue"/>
                  <a:ea typeface="Bebas Neue"/>
                  <a:cs typeface="Bebas Neue"/>
                </a:defRPr>
              </a:lvl1pPr>
            </a:lstStyle>
            <a:p>
              <a:r>
                <a:rPr lang="en" dirty="0">
                  <a:sym typeface="Bebas Neue"/>
                  <a:hlinkClick r:id="rId6" action="ppaction://hlinksldjump"/>
                </a:rPr>
                <a:t>Inicio</a:t>
              </a:r>
              <a:endParaRPr dirty="0">
                <a:sym typeface="Bebas Neue"/>
              </a:endParaRPr>
            </a:p>
          </p:txBody>
        </p:sp>
        <p:sp>
          <p:nvSpPr>
            <p:cNvPr id="10" name="Google Shape;1066;p46">
              <a:hlinkClick r:id="rId7" action="ppaction://hlinksldjump"/>
              <a:extLst>
                <a:ext uri="{FF2B5EF4-FFF2-40B4-BE49-F238E27FC236}">
                  <a16:creationId xmlns:a16="http://schemas.microsoft.com/office/drawing/2014/main" id="{979F47BE-478B-202D-AEF3-04C9C0543E74}"/>
                </a:ext>
              </a:extLst>
            </p:cNvPr>
            <p:cNvSpPr txBox="1"/>
            <p:nvPr/>
          </p:nvSpPr>
          <p:spPr>
            <a:xfrm>
              <a:off x="2074048" y="283812"/>
              <a:ext cx="522000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Informe</a:t>
              </a:r>
              <a:endParaRPr sz="10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1" name="Google Shape;1066;p46">
              <a:hlinkClick r:id="rId8" action="ppaction://hlinksldjump"/>
              <a:extLst>
                <a:ext uri="{FF2B5EF4-FFF2-40B4-BE49-F238E27FC236}">
                  <a16:creationId xmlns:a16="http://schemas.microsoft.com/office/drawing/2014/main" id="{341C242F-4F38-E536-DF68-29D602C71111}"/>
                </a:ext>
              </a:extLst>
            </p:cNvPr>
            <p:cNvSpPr txBox="1"/>
            <p:nvPr/>
          </p:nvSpPr>
          <p:spPr>
            <a:xfrm>
              <a:off x="2651093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Estructura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2" name="Google Shape;1066;p46">
              <a:hlinkClick r:id="rId9" action="ppaction://hlinksldjump"/>
              <a:extLst>
                <a:ext uri="{FF2B5EF4-FFF2-40B4-BE49-F238E27FC236}">
                  <a16:creationId xmlns:a16="http://schemas.microsoft.com/office/drawing/2014/main" id="{3D534803-9293-5DD5-A114-CFE8AE9A027D}"/>
                </a:ext>
              </a:extLst>
            </p:cNvPr>
            <p:cNvSpPr txBox="1"/>
            <p:nvPr/>
          </p:nvSpPr>
          <p:spPr>
            <a:xfrm>
              <a:off x="3292415" y="283812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Creacion del Dashboard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3" name="Google Shape;1066;p46">
              <a:hlinkClick r:id="rId10" action="ppaction://hlinksldjump"/>
              <a:extLst>
                <a:ext uri="{FF2B5EF4-FFF2-40B4-BE49-F238E27FC236}">
                  <a16:creationId xmlns:a16="http://schemas.microsoft.com/office/drawing/2014/main" id="{B4072299-C6D2-C22F-99B9-D73EA217F333}"/>
                </a:ext>
              </a:extLst>
            </p:cNvPr>
            <p:cNvSpPr txBox="1"/>
            <p:nvPr/>
          </p:nvSpPr>
          <p:spPr>
            <a:xfrm>
              <a:off x="3933737" y="280774"/>
              <a:ext cx="586277" cy="214800"/>
            </a:xfrm>
            <a:prstGeom prst="roundRect">
              <a:avLst>
                <a:gd name="adj" fmla="val 36622"/>
              </a:avLst>
            </a:prstGeom>
            <a:noFill/>
            <a:ln>
              <a:solidFill>
                <a:schemeClr val="tx1"/>
              </a:solidFill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Tomas de decisiones</a:t>
              </a:r>
              <a:endParaRPr sz="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9" name="Google Shape;1062;p46">
            <a:extLst>
              <a:ext uri="{FF2B5EF4-FFF2-40B4-BE49-F238E27FC236}">
                <a16:creationId xmlns:a16="http://schemas.microsoft.com/office/drawing/2014/main" id="{249B84FC-348C-16A2-9E12-7CE673301724}"/>
              </a:ext>
            </a:extLst>
          </p:cNvPr>
          <p:cNvSpPr txBox="1"/>
          <p:nvPr/>
        </p:nvSpPr>
        <p:spPr>
          <a:xfrm>
            <a:off x="7062300" y="212749"/>
            <a:ext cx="1367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Lic. Céssar García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44203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2042</Words>
  <Application>Microsoft Office PowerPoint</Application>
  <PresentationFormat>Presentación en pantalla (16:9)</PresentationFormat>
  <Paragraphs>465</Paragraphs>
  <Slides>28</Slides>
  <Notes>28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28</vt:i4>
      </vt:variant>
    </vt:vector>
  </HeadingPairs>
  <TitlesOfParts>
    <vt:vector size="41" baseType="lpstr">
      <vt:lpstr>Arimo</vt:lpstr>
      <vt:lpstr>Aptos Narrow</vt:lpstr>
      <vt:lpstr>Arial</vt:lpstr>
      <vt:lpstr>Proxima Nova Semibold</vt:lpstr>
      <vt:lpstr>Anaheim</vt:lpstr>
      <vt:lpstr>Bebas Neue</vt:lpstr>
      <vt:lpstr>Proxima Nova</vt:lpstr>
      <vt:lpstr>Calibri</vt:lpstr>
      <vt:lpstr>Roboto Condensed Light</vt:lpstr>
      <vt:lpstr>Data Analysis for Business by Slidesgo</vt:lpstr>
      <vt:lpstr>Slidesgo Final Pages</vt:lpstr>
      <vt:lpstr>Worksheet</vt:lpstr>
      <vt:lpstr>Hoja de cálculo de Microsoft Excel</vt:lpstr>
      <vt:lpstr>Presentación de PowerPoint</vt:lpstr>
      <vt:lpstr>CONTExto</vt:lpstr>
      <vt:lpstr>Analisis de la tabla</vt:lpstr>
      <vt:lpstr>          exploratorio de datos</vt:lpstr>
      <vt:lpstr>Estadística descriptiva</vt:lpstr>
      <vt:lpstr>Preguntas del problema</vt:lpstr>
      <vt:lpstr>Preguntas del problema</vt:lpstr>
      <vt:lpstr>Preguntas del problema</vt:lpstr>
      <vt:lpstr>Preguntas del problema</vt:lpstr>
      <vt:lpstr>Preguntas del problema</vt:lpstr>
      <vt:lpstr>Informe</vt:lpstr>
      <vt:lpstr>Informe</vt:lpstr>
      <vt:lpstr>               Del dashboard</vt:lpstr>
      <vt:lpstr>Principios para diseñar dashboards</vt:lpstr>
      <vt:lpstr>Principios para diseñar dashboards</vt:lpstr>
      <vt:lpstr>Principios para diseñar dashboards</vt:lpstr>
      <vt:lpstr>Principios para diseñar dashboards</vt:lpstr>
      <vt:lpstr>Presentación de PowerPoint</vt:lpstr>
      <vt:lpstr>a. Tienda que genera más ventas $ y Q </vt:lpstr>
      <vt:lpstr>b. Top 3 productos más vendidos Q por tienda </vt:lpstr>
      <vt:lpstr>d. Top 5 productos más vendidos $ por tienda </vt:lpstr>
      <vt:lpstr>f. Horas de mayor concurrencia según ventas</vt:lpstr>
      <vt:lpstr>g. Meses con mayores ventas Q Y $  </vt:lpstr>
      <vt:lpstr>Productos que menos Facturan $</vt:lpstr>
      <vt:lpstr>Presentación de PowerPoint</vt:lpstr>
      <vt:lpstr>Toma de decisiones.</vt:lpstr>
      <vt:lpstr>Toma de decisiones.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Data Analytics</dc:creator>
  <cp:lastModifiedBy>CESAR ALONSO GARCIA VILLAFAÑA</cp:lastModifiedBy>
  <cp:revision>4</cp:revision>
  <dcterms:modified xsi:type="dcterms:W3CDTF">2024-03-22T06:58:45Z</dcterms:modified>
</cp:coreProperties>
</file>